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1"/>
  </p:notesMasterIdLst>
  <p:sldIdLst>
    <p:sldId id="278" r:id="rId2"/>
    <p:sldId id="293" r:id="rId3"/>
    <p:sldId id="457" r:id="rId4"/>
    <p:sldId id="462" r:id="rId5"/>
    <p:sldId id="463" r:id="rId6"/>
    <p:sldId id="686" r:id="rId7"/>
    <p:sldId id="477" r:id="rId8"/>
    <p:sldId id="465" r:id="rId9"/>
    <p:sldId id="466" r:id="rId10"/>
    <p:sldId id="473" r:id="rId11"/>
    <p:sldId id="687" r:id="rId12"/>
    <p:sldId id="470" r:id="rId13"/>
    <p:sldId id="688" r:id="rId14"/>
    <p:sldId id="471" r:id="rId15"/>
    <p:sldId id="472" r:id="rId16"/>
    <p:sldId id="474" r:id="rId17"/>
    <p:sldId id="689" r:id="rId18"/>
    <p:sldId id="475" r:id="rId19"/>
    <p:sldId id="690" r:id="rId20"/>
    <p:sldId id="691" r:id="rId21"/>
    <p:sldId id="476" r:id="rId22"/>
    <p:sldId id="478" r:id="rId23"/>
    <p:sldId id="480" r:id="rId24"/>
    <p:sldId id="693" r:id="rId25"/>
    <p:sldId id="692" r:id="rId26"/>
    <p:sldId id="479" r:id="rId27"/>
    <p:sldId id="481" r:id="rId28"/>
    <p:sldId id="482" r:id="rId29"/>
    <p:sldId id="490" r:id="rId30"/>
    <p:sldId id="492" r:id="rId31"/>
    <p:sldId id="493" r:id="rId32"/>
    <p:sldId id="483" r:id="rId33"/>
    <p:sldId id="494" r:id="rId34"/>
    <p:sldId id="495" r:id="rId35"/>
    <p:sldId id="485" r:id="rId36"/>
    <p:sldId id="684" r:id="rId37"/>
    <p:sldId id="685" r:id="rId38"/>
    <p:sldId id="486" r:id="rId39"/>
    <p:sldId id="509" r:id="rId40"/>
    <p:sldId id="505" r:id="rId41"/>
    <p:sldId id="510" r:id="rId42"/>
    <p:sldId id="460" r:id="rId43"/>
    <p:sldId id="487" r:id="rId44"/>
    <p:sldId id="681" r:id="rId45"/>
    <p:sldId id="683" r:id="rId46"/>
    <p:sldId id="489" r:id="rId47"/>
    <p:sldId id="267" r:id="rId48"/>
    <p:sldId id="268" r:id="rId49"/>
    <p:sldId id="27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293"/>
            <p14:sldId id="457"/>
            <p14:sldId id="462"/>
            <p14:sldId id="463"/>
            <p14:sldId id="686"/>
            <p14:sldId id="477"/>
            <p14:sldId id="465"/>
            <p14:sldId id="466"/>
            <p14:sldId id="473"/>
            <p14:sldId id="687"/>
            <p14:sldId id="470"/>
            <p14:sldId id="688"/>
            <p14:sldId id="471"/>
            <p14:sldId id="472"/>
            <p14:sldId id="474"/>
            <p14:sldId id="689"/>
            <p14:sldId id="475"/>
            <p14:sldId id="690"/>
            <p14:sldId id="691"/>
            <p14:sldId id="476"/>
            <p14:sldId id="478"/>
            <p14:sldId id="480"/>
            <p14:sldId id="693"/>
            <p14:sldId id="692"/>
            <p14:sldId id="479"/>
            <p14:sldId id="481"/>
            <p14:sldId id="482"/>
            <p14:sldId id="490"/>
            <p14:sldId id="492"/>
            <p14:sldId id="493"/>
            <p14:sldId id="483"/>
            <p14:sldId id="494"/>
            <p14:sldId id="495"/>
            <p14:sldId id="485"/>
            <p14:sldId id="684"/>
            <p14:sldId id="685"/>
            <p14:sldId id="486"/>
          </p14:sldIdLst>
        </p14:section>
        <p14:section name="When time" id="{477BD1B0-D42C-45BF-BB2B-6B9145A7BF27}">
          <p14:sldIdLst>
            <p14:sldId id="509"/>
            <p14:sldId id="505"/>
            <p14:sldId id="510"/>
          </p14:sldIdLst>
        </p14:section>
        <p14:section name="Rest" id="{60572B6C-EF90-472F-A046-12E2BF8368F2}">
          <p14:sldIdLst>
            <p14:sldId id="460"/>
            <p14:sldId id="487"/>
            <p14:sldId id="681"/>
            <p14:sldId id="683"/>
          </p14:sldIdLst>
        </p14:section>
        <p14:section name="Q &amp; A" id="{EC3F6F94-2D82-4EB0-B8B3-D1EDFDD37945}">
          <p14:sldIdLst>
            <p14:sldId id="489"/>
            <p14:sldId id="267"/>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Marbach"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67579" autoAdjust="0"/>
  </p:normalViewPr>
  <p:slideViewPr>
    <p:cSldViewPr snapToGrid="0">
      <p:cViewPr varScale="1">
        <p:scale>
          <a:sx n="79" d="100"/>
          <a:sy n="79" d="100"/>
        </p:scale>
        <p:origin x="846" y="27"/>
      </p:cViewPr>
      <p:guideLst/>
    </p:cSldViewPr>
  </p:slideViewPr>
  <p:notesTextViewPr>
    <p:cViewPr>
      <p:scale>
        <a:sx n="200" d="100"/>
        <a:sy n="200" d="100"/>
      </p:scale>
      <p:origin x="0" y="0"/>
    </p:cViewPr>
  </p:notesTextViewPr>
  <p:sorterViewPr>
    <p:cViewPr>
      <p:scale>
        <a:sx n="100" d="100"/>
        <a:sy n="100" d="100"/>
      </p:scale>
      <p:origin x="0" y="-17324"/>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08.07.2020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particular.net/nservicebus/concept-overview#idempoten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Welcome.</a:t>
            </a:r>
          </a:p>
          <a:p>
            <a:r>
              <a:rPr lang="en-US" baseline="0" dirty="0"/>
              <a:t>Patient records of 4 million patients in Switzerland</a:t>
            </a:r>
          </a:p>
          <a:p>
            <a:r>
              <a:rPr lang="en-US" baseline="0" dirty="0"/>
              <a:t>Huge Legacy System, 13 servers, millions lines of code</a:t>
            </a:r>
          </a:p>
          <a:p>
            <a:r>
              <a:rPr lang="en-US" baseline="0" dirty="0"/>
              <a:t>Customer came and said wouldn’t it be cool if we could do general purpose invoicing</a:t>
            </a:r>
          </a:p>
          <a:p>
            <a:r>
              <a:rPr lang="en-US" baseline="0" dirty="0"/>
              <a:t>I don’t have a lot of money but I’m sure you can make it happen</a:t>
            </a:r>
          </a:p>
          <a:p>
            <a:r>
              <a:rPr lang="en-US" baseline="0" dirty="0"/>
              <a:t>Have you ever had that in your project?</a:t>
            </a:r>
          </a:p>
          <a:p>
            <a:r>
              <a:rPr lang="en-US" baseline="0" dirty="0"/>
              <a:t>Because we knew we needed to address temporal coupling in our architecture to make it possible to deal with all the </a:t>
            </a:r>
            <a:r>
              <a:rPr lang="en-US" baseline="0" dirty="0" err="1"/>
              <a:t>webshops</a:t>
            </a:r>
            <a:r>
              <a:rPr lang="en-US" baseline="0" dirty="0"/>
              <a:t> that would connect to our services we leveraged a message queuing system to be able to better scale, predict the load and not loose a maintenance window (</a:t>
            </a:r>
            <a:r>
              <a:rPr lang="en-US" baseline="0" dirty="0" err="1"/>
              <a:t>webshop</a:t>
            </a:r>
            <a:r>
              <a:rPr lang="en-US" baseline="0" dirty="0"/>
              <a:t> are online 24h)</a:t>
            </a:r>
          </a:p>
          <a:p>
            <a:r>
              <a:rPr lang="en-US" baseline="0" dirty="0"/>
              <a:t>We started with a small use case around invoice refunds. Went to the drawing board and discussed new architecture approaches. We chose a step by step approach because we couldn’t afford to Microservice the shit out of the system. This is the architecture we came up with </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happened due to the code</a:t>
            </a:r>
          </a:p>
          <a:p>
            <a:endParaRPr lang="en-US" dirty="0"/>
          </a:p>
          <a:p>
            <a:r>
              <a:rPr lang="en-US" dirty="0"/>
              <a:t>The critical time went through the roof top, what is critical time</a:t>
            </a:r>
          </a:p>
          <a:p>
            <a:endParaRPr lang="en-US" dirty="0"/>
          </a:p>
          <a:p>
            <a:r>
              <a:rPr lang="en-US" dirty="0"/>
              <a:t>Critical time is the time between when a message is sent and when it is fully processed. It is a combination of:</a:t>
            </a:r>
          </a:p>
          <a:p>
            <a:pPr marL="171450" indent="-171450">
              <a:buFont typeface="Arial" panose="020B0604020202020204" pitchFamily="34" charset="0"/>
              <a:buChar char="•"/>
            </a:pPr>
            <a:r>
              <a:rPr lang="en-US" dirty="0"/>
              <a:t>Network send time: The time a message spends on the network before arriving in the destination queue</a:t>
            </a:r>
          </a:p>
          <a:p>
            <a:pPr marL="171450" indent="-171450">
              <a:buFont typeface="Arial" panose="020B0604020202020204" pitchFamily="34" charset="0"/>
              <a:buChar char="•"/>
            </a:pPr>
            <a:r>
              <a:rPr lang="en-US" dirty="0"/>
              <a:t>Queue wait time: The time a message spends in the destination queue before being picked up and processed</a:t>
            </a:r>
          </a:p>
          <a:p>
            <a:pPr marL="171450" indent="-171450">
              <a:buFont typeface="Arial" panose="020B0604020202020204" pitchFamily="34" charset="0"/>
              <a:buChar char="•"/>
            </a:pPr>
            <a:r>
              <a:rPr lang="en-US" dirty="0"/>
              <a:t>Processing time: The time it takes for the destination endpoint to process the message</a:t>
            </a:r>
          </a:p>
          <a:p>
            <a:endParaRPr lang="en-US" dirty="0"/>
          </a:p>
          <a:p>
            <a:r>
              <a:rPr lang="en-US" dirty="0"/>
              <a:t>We can address this easily. Sleeves back and get some </a:t>
            </a:r>
            <a:r>
              <a:rPr lang="en-US" dirty="0" err="1"/>
              <a:t>cooding</a:t>
            </a:r>
            <a:r>
              <a:rPr lang="en-US" dirty="0"/>
              <a:t> done</a:t>
            </a:r>
          </a:p>
        </p:txBody>
      </p:sp>
      <p:sp>
        <p:nvSpPr>
          <p:cNvPr id="4" name="Slide Number Placeholder 3"/>
          <p:cNvSpPr>
            <a:spLocks noGrp="1"/>
          </p:cNvSpPr>
          <p:nvPr>
            <p:ph type="sldNum" sz="quarter" idx="10"/>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36253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the previous code first, then show the new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unleash the concurrency – </a:t>
            </a:r>
            <a:r>
              <a:rPr lang="en-US" dirty="0" err="1"/>
              <a:t>TheConcurrencyPump.cs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103082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Instead of </a:t>
            </a:r>
            <a:r>
              <a:rPr lang="en-US" dirty="0" err="1"/>
              <a:t>sequentializing</a:t>
            </a:r>
            <a:r>
              <a:rPr lang="en-US" dirty="0"/>
              <a:t> the flow we no longer await the handling of the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Everything else is the same</a:t>
            </a:r>
          </a:p>
          <a:p>
            <a:pPr marL="0" indent="0">
              <a:buFont typeface="Arial" panose="020B0604020202020204" pitchFamily="34" charset="0"/>
              <a:buNone/>
            </a:pPr>
            <a:r>
              <a:rPr lang="en-US" dirty="0"/>
              <a:t>- We just have to be careful to log when things go wrong</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977298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 is just a tiny little change we don’t need to do an extensive Q&amp;A. Ship it</a:t>
            </a:r>
          </a:p>
          <a:p>
            <a:endParaRPr lang="en-US" dirty="0"/>
          </a:p>
          <a:p>
            <a:r>
              <a:rPr lang="en-US" dirty="0"/>
              <a:t>It worked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303426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this damn rush hour. If only we wouldn’t be making that much money. Life would be so much easier, oh wait! We are actually loosing money right now…</a:t>
            </a:r>
          </a:p>
        </p:txBody>
      </p:sp>
      <p:sp>
        <p:nvSpPr>
          <p:cNvPr id="4" name="Slide Number Placeholder 3"/>
          <p:cNvSpPr>
            <a:spLocks noGrp="1"/>
          </p:cNvSpPr>
          <p:nvPr>
            <p:ph type="sldNum" sz="quarter" idx="10"/>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3750732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pump runs now with unbounded concurrency. So theoretically until the message queue starts throttling us the pump is picking up as many messages as it possible can without any limitations. Any limitations is a lie. The code we call always has limitations unless it is specifically built to be without it. But if you are doing regular DB calls in the code that gets invoked by the pump at some point you might be depleting the connection pool resources and start running into weird DB and transaction timeouts due to overloads of the DB.</a:t>
            </a:r>
          </a:p>
          <a:p>
            <a:endParaRPr lang="en-US" dirty="0"/>
          </a:p>
          <a:p>
            <a:r>
              <a:rPr lang="en-US" dirty="0"/>
              <a:t>Once that happens we loose the whole benefit why we introduced storage based queues in the first place. Remember we could have queues in memory but then we have no possibility to scale queues independent from the process that consumes them plus the process can grow indefinitely in terms of resource usage. With file backed queues the queuing capability has different scaling vectors. But once we start consuming messages in an unbounded way all bets are off. The weakest link in the chain will fall over due to missing throttling capabilities</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49323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TheLimitingConcurrencyPump.cs</a:t>
            </a:r>
            <a:endParaRPr lang="en-US" dirty="0"/>
          </a:p>
          <a:p>
            <a:endParaRPr lang="en-US" dirty="0"/>
          </a:p>
          <a:p>
            <a:r>
              <a:rPr lang="en-US" dirty="0"/>
              <a:t>If only we could tweak the pump to the weakest element (the code that is called). For example if a standard DB connection pool can have 100 connections it would be nice to only ever handle 100 messages concurrently to not overflow or even DDOS the system</a:t>
            </a:r>
          </a:p>
          <a:p>
            <a:endParaRPr lang="de-CH"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3328606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a:t>
            </a:r>
            <a:r>
              <a:rPr lang="en-US" dirty="0" err="1"/>
              <a:t>ighlights</a:t>
            </a:r>
            <a:r>
              <a:rPr lang="en-US" dirty="0"/>
              <a:t>:</a:t>
            </a:r>
          </a:p>
          <a:p>
            <a:pPr marL="171450" indent="-171450">
              <a:buFontTx/>
              <a:buChar char="-"/>
            </a:pPr>
            <a:r>
              <a:rPr lang="en-US" dirty="0" err="1"/>
              <a:t>SemaphoreSlim</a:t>
            </a:r>
            <a:r>
              <a:rPr lang="en-US" dirty="0"/>
              <a:t> (faster than traditional Semaphore), explain semaphore when necessary</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977243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endParaRPr lang="en-US" dirty="0"/>
          </a:p>
          <a:p>
            <a:pPr marL="171450" indent="-171450">
              <a:buFontTx/>
              <a:buChar char="-"/>
            </a:pPr>
            <a:r>
              <a:rPr lang="en-US" dirty="0"/>
              <a:t>We saw how we can use on a process level a simple semaphore to control the floodgate and control the concurrency per process</a:t>
            </a:r>
          </a:p>
          <a:p>
            <a:pPr marL="171450" indent="-171450">
              <a:buFontTx/>
              <a:buChar char="-"/>
            </a:pPr>
            <a:r>
              <a:rPr lang="en-US" dirty="0"/>
              <a:t>With that in place we have tighter control over the runtime behavior of the pump</a:t>
            </a:r>
          </a:p>
        </p:txBody>
      </p:sp>
      <p:sp>
        <p:nvSpPr>
          <p:cNvPr id="4" name="Slide Number Placeholder 3"/>
          <p:cNvSpPr>
            <a:spLocks noGrp="1"/>
          </p:cNvSpPr>
          <p:nvPr>
            <p:ph type="sldNum" sz="quarter" idx="10"/>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7139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the abstraction was a fun exercise. It is so cool when I can distract myself with writing infrastructure code instead of needing to fiddle with damn business requirements. I had this Mercedes Benz (sorry we are in Norway I meant Tesla Model 3) in mind but … I, The team lead, who originally built the abstraction did not really have time to maintain the things</a:t>
            </a:r>
          </a:p>
          <a:p>
            <a:r>
              <a:rPr lang="en-US" dirty="0"/>
              <a:t>So the team extended it under pressure, yeah it is all the teams fault ;)</a:t>
            </a:r>
          </a:p>
        </p:txBody>
      </p:sp>
      <p:sp>
        <p:nvSpPr>
          <p:cNvPr id="4" name="Slide Number Placeholder 3"/>
          <p:cNvSpPr>
            <a:spLocks noGrp="1"/>
          </p:cNvSpPr>
          <p:nvPr>
            <p:ph type="sldNum" sz="quarter" idx="10"/>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256746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give the refunding client an immediate fake state and send a message to the legacy system</a:t>
            </a:r>
          </a:p>
          <a:p>
            <a:r>
              <a:rPr lang="en-US" dirty="0"/>
              <a:t>While the legacy system was processing refunds it could fire events and the demilitarized zone could subscribe to those messages and update the front-end cache</a:t>
            </a:r>
          </a:p>
          <a:p>
            <a:r>
              <a:rPr lang="en-US" dirty="0"/>
              <a:t>The </a:t>
            </a:r>
            <a:r>
              <a:rPr lang="en-US" dirty="0" err="1"/>
              <a:t>webshop</a:t>
            </a:r>
            <a:r>
              <a:rPr lang="en-US" dirty="0"/>
              <a:t> clients could ask for state as much as they wanted we didn’t bother anymore</a:t>
            </a:r>
          </a:p>
          <a:p>
            <a:endParaRPr lang="en-US" dirty="0"/>
          </a:p>
          <a:p>
            <a:pPr marL="171450" indent="-171450">
              <a:buFont typeface="Arial" panose="020B0604020202020204" pitchFamily="34" charset="0"/>
              <a:buChar char="•"/>
            </a:pPr>
            <a:r>
              <a:rPr lang="en-US" dirty="0"/>
              <a:t>Decoupling especially temporal</a:t>
            </a:r>
          </a:p>
          <a:p>
            <a:pPr marL="171450" indent="-171450">
              <a:buFont typeface="Arial" panose="020B0604020202020204" pitchFamily="34" charset="0"/>
              <a:buChar char="•"/>
            </a:pPr>
            <a:r>
              <a:rPr lang="en-US" dirty="0"/>
              <a:t>Awesome scaling</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Retries and business transactions to </a:t>
            </a:r>
            <a:r>
              <a:rPr lang="en-US" dirty="0" err="1"/>
              <a:t>stateful</a:t>
            </a:r>
            <a:r>
              <a:rPr lang="en-US" dirty="0"/>
              <a:t> </a:t>
            </a:r>
            <a:r>
              <a:rPr lang="en-US" dirty="0" err="1"/>
              <a:t>middletier</a:t>
            </a:r>
            <a:endParaRPr lang="en-US" dirty="0"/>
          </a:p>
          <a:p>
            <a:pPr marL="171450" indent="-171450">
              <a:buFont typeface="Arial" panose="020B0604020202020204" pitchFamily="34" charset="0"/>
              <a:buChar char="•"/>
            </a:pPr>
            <a:r>
              <a:rPr lang="en-US" dirty="0"/>
              <a:t>Intent capturing request as messages</a:t>
            </a:r>
          </a:p>
          <a:p>
            <a:pPr>
              <a:buFont typeface="Arial" panose="020B0604020202020204" pitchFamily="34" charset="0"/>
              <a:buNone/>
            </a:pPr>
            <a:endParaRPr lang="en-US" dirty="0"/>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Fully bought into messaging the next hard decision had to be taken: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9E9685D-E391-4BCC-987B-6FB0218A8DB9}" type="slidenum">
              <a:rPr lang="en-US" smtClean="0"/>
              <a:t>2</a:t>
            </a:fld>
            <a:endParaRPr lang="en-US"/>
          </a:p>
        </p:txBody>
      </p:sp>
    </p:spTree>
    <p:extLst>
      <p:ext uri="{BB962C8B-B14F-4D97-AF65-F5344CB8AC3E}">
        <p14:creationId xmlns:p14="http://schemas.microsoft.com/office/powerpoint/2010/main" val="3496596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Over time we had more and more requirements that the pump needed to fulfill, let’s see how the code started to </a:t>
            </a:r>
            <a:r>
              <a:rPr lang="en-US" sz="1200" b="0" kern="1200">
                <a:solidFill>
                  <a:schemeClr val="tx1"/>
                </a:solidFill>
                <a:effectLst/>
                <a:latin typeface="+mn-lt"/>
                <a:ea typeface="+mn-ea"/>
                <a:cs typeface="+mn-cs"/>
              </a:rPr>
              <a:t>look like</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ThePumpHowItProbablyLooksLikeInReality,cs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2228779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it really looked like, but it really depended upon who you’d ask in the team ;)</a:t>
            </a:r>
          </a:p>
        </p:txBody>
      </p:sp>
      <p:sp>
        <p:nvSpPr>
          <p:cNvPr id="4" name="Slide Number Placeholder 3"/>
          <p:cNvSpPr>
            <a:spLocks noGrp="1"/>
          </p:cNvSpPr>
          <p:nvPr>
            <p:ph type="sldNum" sz="quarter" idx="10"/>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61890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showed the basic bits send and receive as well as </a:t>
            </a:r>
            <a:r>
              <a:rPr lang="en-US" dirty="0" err="1"/>
              <a:t>tx</a:t>
            </a:r>
            <a:endParaRPr lang="en-US" dirty="0"/>
          </a:p>
          <a:p>
            <a:r>
              <a:rPr lang="en-US" dirty="0"/>
              <a:t>Let’s have a deeper look at transactions and why you’d want to at least think about transactions</a:t>
            </a:r>
          </a:p>
        </p:txBody>
      </p:sp>
      <p:sp>
        <p:nvSpPr>
          <p:cNvPr id="4" name="Slide Number Placeholder 3"/>
          <p:cNvSpPr>
            <a:spLocks noGrp="1"/>
          </p:cNvSpPr>
          <p:nvPr>
            <p:ph type="sldNum" sz="quarter" idx="10"/>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4257205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is executed under a message being received is never side effect free</a:t>
            </a:r>
          </a:p>
          <a:p>
            <a:r>
              <a:rPr lang="en-US" dirty="0"/>
              <a:t>As part of the code you might send out more messages or</a:t>
            </a:r>
          </a:p>
          <a:p>
            <a:r>
              <a:rPr lang="en-US" dirty="0"/>
              <a:t>You save state to your database</a:t>
            </a:r>
          </a:p>
          <a:p>
            <a:r>
              <a:rPr lang="en-US" dirty="0"/>
              <a:t>On premises with MSMQ and SQL Server (if you know what you are doing) the transactions can automatically enlist with the distributed transaction coordinator under a transaction scope. Both sending messages and manipulating data, are guaranteed to be executed (eventually) as a whole or rolled back as a whole. So the way you structure your code and your sends/published with the data access doesn’t matter</a:t>
            </a:r>
          </a:p>
          <a:p>
            <a:r>
              <a:rPr lang="en-US" dirty="0"/>
              <a:t>If you need more high throughput on premises you might need to move to RabbitMQ, at that point your are not only throwing away all the underlying plumping code but the move has larger implications on how your code might behave at runtime</a:t>
            </a:r>
          </a:p>
          <a:p>
            <a:endParaRPr lang="de-CH" dirty="0"/>
          </a:p>
          <a:p>
            <a:r>
              <a:rPr lang="de-CH" dirty="0"/>
              <a:t>(</a:t>
            </a:r>
            <a:r>
              <a:rPr lang="en-US" dirty="0"/>
              <a:t>next)</a:t>
            </a:r>
          </a:p>
        </p:txBody>
      </p:sp>
      <p:sp>
        <p:nvSpPr>
          <p:cNvPr id="4" name="Slide Number Placeholder 3"/>
          <p:cNvSpPr>
            <a:spLocks noGrp="1"/>
          </p:cNvSpPr>
          <p:nvPr>
            <p:ph type="sldNum" sz="quarter" idx="10"/>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3609798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RabbitMQ doesn’t provide cross queue transactions. It only supports </a:t>
            </a:r>
            <a:r>
              <a:rPr lang="en-US" dirty="0" err="1"/>
              <a:t>ReceiveOnly</a:t>
            </a:r>
            <a:r>
              <a:rPr lang="en-US" dirty="0"/>
              <a:t> transactions. In this mode the receive operation is wrapped in a transport's native transaction. The native transaction is implemented by either </a:t>
            </a:r>
            <a:r>
              <a:rPr lang="en-US" dirty="0" err="1"/>
              <a:t>Acking</a:t>
            </a:r>
            <a:r>
              <a:rPr lang="en-US" dirty="0"/>
              <a:t> or </a:t>
            </a:r>
            <a:r>
              <a:rPr lang="en-US" dirty="0" err="1"/>
              <a:t>Nacking</a:t>
            </a:r>
            <a:r>
              <a:rPr lang="en-US" dirty="0"/>
              <a:t> the message. This mode guarantees that the message is not permanently deleted from the incoming queue until at least one processing attempt (including storing user data and sending out messages) is finished successfully. </a:t>
            </a:r>
          </a:p>
          <a:p>
            <a:r>
              <a:rPr lang="en-US" dirty="0"/>
              <a:t>In this mode some (or all) handlers might get invoked multiple times and partial results might be visible:</a:t>
            </a:r>
          </a:p>
        </p:txBody>
      </p:sp>
      <p:sp>
        <p:nvSpPr>
          <p:cNvPr id="4" name="Slide Number Placeholder 3"/>
          <p:cNvSpPr>
            <a:spLocks noGrp="1"/>
          </p:cNvSpPr>
          <p:nvPr>
            <p:ph type="sldNum" sz="quarter" idx="10"/>
          </p:nvPr>
        </p:nvSpPr>
        <p:spPr/>
        <p:txBody>
          <a:bodyPr/>
          <a:lstStyle/>
          <a:p>
            <a:fld id="{9BCA07FD-5BD5-4529-84B0-48DD2C561176}" type="slidenum">
              <a:rPr lang="de-CH" smtClean="0"/>
              <a:t>29</a:t>
            </a:fld>
            <a:endParaRPr lang="de-CH"/>
          </a:p>
        </p:txBody>
      </p:sp>
    </p:spTree>
    <p:extLst>
      <p:ext uri="{BB962C8B-B14F-4D97-AF65-F5344CB8AC3E}">
        <p14:creationId xmlns:p14="http://schemas.microsoft.com/office/powerpoint/2010/main" val="320966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updates - where one handler succeeded updating its data but the other didn't</a:t>
            </a:r>
          </a:p>
        </p:txBody>
      </p:sp>
      <p:sp>
        <p:nvSpPr>
          <p:cNvPr id="4" name="Slide Number Placeholder 3"/>
          <p:cNvSpPr>
            <a:spLocks noGrp="1"/>
          </p:cNvSpPr>
          <p:nvPr>
            <p:ph type="sldNum" sz="quarter" idx="10"/>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510935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sends - where some of the messages has been sent but others not (click)</a:t>
            </a:r>
          </a:p>
          <a:p>
            <a:r>
              <a:rPr lang="en-US" dirty="0"/>
              <a:t>When using this mode all handlers must be </a:t>
            </a:r>
            <a:r>
              <a:rPr lang="en-US" dirty="0">
                <a:hlinkClick r:id="rId3"/>
              </a:rPr>
              <a:t>idempotent</a:t>
            </a:r>
            <a:r>
              <a:rPr lang="en-US" dirty="0"/>
              <a:t>, i.e. the result needs to be consistent from a business perspective even when the message is processed more than once.</a:t>
            </a:r>
          </a:p>
          <a:p>
            <a:r>
              <a:rPr lang="en-US" dirty="0"/>
              <a:t>And the position of the code where you place it and how you do exception handling can mean robust code or message loss and thus money loss</a:t>
            </a:r>
          </a:p>
        </p:txBody>
      </p:sp>
      <p:sp>
        <p:nvSpPr>
          <p:cNvPr id="4" name="Slide Number Placeholder 3"/>
          <p:cNvSpPr>
            <a:spLocks noGrp="1"/>
          </p:cNvSpPr>
          <p:nvPr>
            <p:ph type="sldNum" sz="quarter" idx="10"/>
          </p:nvPr>
        </p:nvSpPr>
        <p:spPr/>
        <p:txBody>
          <a:bodyPr/>
          <a:lstStyle/>
          <a:p>
            <a:fld id="{9BCA07FD-5BD5-4529-84B0-48DD2C561176}" type="slidenum">
              <a:rPr lang="de-CH" smtClean="0"/>
              <a:t>31</a:t>
            </a:fld>
            <a:endParaRPr lang="de-CH"/>
          </a:p>
        </p:txBody>
      </p:sp>
    </p:spTree>
    <p:extLst>
      <p:ext uri="{BB962C8B-B14F-4D97-AF65-F5344CB8AC3E}">
        <p14:creationId xmlns:p14="http://schemas.microsoft.com/office/powerpoint/2010/main" val="519203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what happens if you need to move your code to the cloud because your on-premises datacenter is not cost-effective?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SQS only provides you </a:t>
            </a:r>
            <a:r>
              <a:rPr lang="en-US" dirty="0" err="1"/>
              <a:t>ReceiveOnly</a:t>
            </a:r>
            <a:r>
              <a:rPr lang="en-US" dirty="0"/>
              <a:t> transaction mode but the transaction mode is implemented by using a timeout mechanism called visibility time. </a:t>
            </a:r>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984237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by the way for Azure Storage Queues. That means if the message processing is not done during the visibility time the broker will automatically release the message for being processed by someone else. So you have to make sure you control the visibility timeout and potentially extend it while processing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Azure Service Bus many people don’t know that the broker natively supports </a:t>
            </a:r>
            <a:r>
              <a:rPr lang="en-US" dirty="0" err="1"/>
              <a:t>SendsWithAtomic</a:t>
            </a:r>
            <a:r>
              <a:rPr lang="en-US" dirty="0"/>
              <a:t> receive. </a:t>
            </a:r>
          </a:p>
        </p:txBody>
      </p:sp>
      <p:sp>
        <p:nvSpPr>
          <p:cNvPr id="4" name="Slide Number Placeholder 3"/>
          <p:cNvSpPr>
            <a:spLocks noGrp="1"/>
          </p:cNvSpPr>
          <p:nvPr>
            <p:ph type="sldNum" sz="quarter" idx="10"/>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4006550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a:t>Receive Only</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about the transactional capabilities of a transport. But when our code needs to embrace the cloud or even remote </a:t>
            </a:r>
            <a:r>
              <a:rPr lang="en-US" dirty="0" err="1"/>
              <a:t>ressources</a:t>
            </a:r>
            <a:r>
              <a:rPr lang="en-US" dirty="0"/>
              <a:t> in an efficient manner we have to take latency and bandwidth into account.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60166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or buy</a:t>
            </a:r>
          </a:p>
          <a:p>
            <a:r>
              <a:rPr lang="en-US" dirty="0"/>
              <a:t>TLDR: We went for buy in this project but in another project I was part of we didn’t. After all building a messaging library can’t be that hard right?</a:t>
            </a:r>
            <a:br>
              <a:rPr lang="en-US" dirty="0"/>
            </a:br>
            <a:r>
              <a:rPr lang="en-US" dirty="0"/>
              <a:t>Let me walk you through the challenges we’ll faced in building a robust messaging library</a:t>
            </a:r>
          </a:p>
        </p:txBody>
      </p:sp>
      <p:sp>
        <p:nvSpPr>
          <p:cNvPr id="4" name="Slide Number Placeholder 3"/>
          <p:cNvSpPr>
            <a:spLocks noGrp="1"/>
          </p:cNvSpPr>
          <p:nvPr>
            <p:ph type="sldNum" sz="quarter" idx="10"/>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860868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the cloud every request to the broker counts. For example Azure Service Bus has the concept of operations per second. </a:t>
            </a:r>
          </a:p>
          <a:p>
            <a:r>
              <a:rPr lang="en-US" dirty="0"/>
              <a:t>First 13M ops/month Included Next 87M ops (13M–100M ops)/month $0.80 per million operations. That sounds like an awful lot of requests that we can make. After all 13 or 87 million is a huge number right? Well with 87 million we can do 120 requests per hour. That is not that much considering every receive and send counts as an operation. </a:t>
            </a:r>
          </a:p>
          <a:p>
            <a:endParaRPr lang="en-US" dirty="0"/>
          </a:p>
          <a:p>
            <a:r>
              <a:rPr lang="en-US" dirty="0"/>
              <a:t>For ASB you also get charged by the number of AMQP connections. First 1000 connections per month are included in the standard tier after that </a:t>
            </a:r>
            <a:r>
              <a:rPr lang="en-US" dirty="0">
                <a:effectLst/>
              </a:rPr>
              <a:t>Next 99K (1K–100K)/month$0.03 per connection/month.</a:t>
            </a:r>
            <a:endParaRPr lang="en-US" dirty="0"/>
          </a:p>
          <a:p>
            <a:endParaRPr lang="en-US" dirty="0"/>
          </a:p>
          <a:p>
            <a:r>
              <a:rPr lang="en-US" dirty="0"/>
              <a:t>But things can get worse. </a:t>
            </a:r>
          </a:p>
        </p:txBody>
      </p:sp>
      <p:sp>
        <p:nvSpPr>
          <p:cNvPr id="4" name="Slide Number Placeholder 3"/>
          <p:cNvSpPr>
            <a:spLocks noGrp="1"/>
          </p:cNvSpPr>
          <p:nvPr>
            <p:ph type="sldNum" sz="quarter" idx="10"/>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66335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your code sends messages out in a foreach loop after a message was received. If you do an naïve approach every send operation is an operation to the broker. So in order to maximize the cost savings and reduce latency to the broker (remember latency affects every call that you make) we have to put as much as we can into a single call. Batching is the concept we want to apply (btw. That also helps with ghost messages that we talked about before but that is a topic for another talk)</a:t>
            </a:r>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889903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handwaved and said as much as we can into one call. Unfortunately every transport has different constraints when it comes to how much data can be put into a call. For example Azure Service Bus can batch up to 256 KB of data in the standard tier. AWS SQS the same. Azure Storage Queues can batch up to 64 KB. RabbitMQ you can shuffle as much data as you want but the throughput might suffer tremendously. Now you are faced with writing a smart batching logic that figures based on the payload (headers and body) how much data can be put into a single call while still being able to keep all the transactional guarantees. Plus you have to deal with SDK and broker dependent behavior. For example if you use </a:t>
            </a:r>
            <a:r>
              <a:rPr lang="en-US" dirty="0" err="1"/>
              <a:t>SendsWithAtomicReceive</a:t>
            </a:r>
            <a:r>
              <a:rPr lang="en-US" dirty="0"/>
              <a:t> with ASB and send messages to multiple destinations you need to batch by </a:t>
            </a:r>
            <a:r>
              <a:rPr lang="en-US" dirty="0" err="1"/>
              <a:t>SendVia</a:t>
            </a:r>
            <a:r>
              <a:rPr lang="en-US" dirty="0"/>
              <a:t> route. With AWS SQS even if you send batches individual messages within a back can fail and then your code needs to fallback to retry those individual messages. Fun times!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Animation</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3930908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know have the building blocks (sending, receiving and transactions) to build your own message pump. </a:t>
            </a:r>
          </a:p>
          <a:p>
            <a:endParaRPr lang="en-US" dirty="0"/>
          </a:p>
          <a:p>
            <a:r>
              <a:rPr lang="en-US" dirty="0"/>
              <a:t>We know when our software grows the demands that we have to our infrastructure, library and frameworks grows as well.</a:t>
            </a:r>
          </a:p>
        </p:txBody>
      </p:sp>
      <p:sp>
        <p:nvSpPr>
          <p:cNvPr id="4" name="Slide Number Placeholder 3"/>
          <p:cNvSpPr>
            <a:spLocks noGrp="1"/>
          </p:cNvSpPr>
          <p:nvPr>
            <p:ph type="sldNum" sz="quarter" idx="10"/>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661305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you go over simple message sending and message receiving into pub sub land you are basically confronted with common up with the right topology on the broker technology of choice. Unfortunately some queuing technologies like </a:t>
            </a:r>
            <a:r>
              <a:rPr lang="en-US" dirty="0" err="1"/>
              <a:t>AmazonSQS</a:t>
            </a:r>
            <a:r>
              <a:rPr lang="en-US" dirty="0"/>
              <a:t> or Azure Storage Queues only offer simple queuing semantics. Any higher level pub sub semantic needs to be built by managing the topology reliably in a subscription storage (for example Azure Tables) or plug in other services like Amazon SNS.</a:t>
            </a:r>
          </a:p>
          <a:p>
            <a:endParaRPr lang="en-US" dirty="0"/>
          </a:p>
          <a:p>
            <a:r>
              <a:rPr lang="en-US" dirty="0"/>
              <a:t>More advanced brokers like RabbitMQ or Azure </a:t>
            </a:r>
            <a:r>
              <a:rPr lang="en-US" dirty="0" err="1"/>
              <a:t>ServiceBus</a:t>
            </a:r>
            <a:r>
              <a:rPr lang="en-US" dirty="0"/>
              <a:t> offer higher level semantics to build pub sub hierarchies. For example RabbitMQ has the notion of Topics, Exchanges and Bindings that can be mapped with routing filters to input queues.</a:t>
            </a:r>
          </a:p>
          <a:p>
            <a:endParaRPr lang="en-US" dirty="0"/>
          </a:p>
          <a:p>
            <a:r>
              <a:rPr lang="en-US" dirty="0"/>
              <a:t>Azure Service Bus has the concept of Topics, Subscriptions and Rules that allow to build fairly advanced topologies. But you have to make the right choice by taking into account whether you require polymorphic event dispatch for example. </a:t>
            </a:r>
          </a:p>
          <a:p>
            <a:endParaRPr lang="en-US" dirty="0"/>
          </a:p>
          <a:p>
            <a:r>
              <a:rPr lang="en-US" dirty="0"/>
              <a:t>Topology changes are complex when you need to deal with inflight messages</a:t>
            </a:r>
          </a:p>
          <a:p>
            <a:endParaRPr lang="en-US" dirty="0"/>
          </a:p>
          <a:p>
            <a:r>
              <a:rPr lang="en-US" dirty="0"/>
              <a:t>If more than 5 min left go ahead otherwise skip the next two slides</a:t>
            </a:r>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But you need to manage subscription clients and queue clients which significantly increases the complexity of the code. A simpler approach is for example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is a quick example of a topology I call Forwarding Topology with Azure Service Bus.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if required, leave out details if not enough time</a:t>
            </a:r>
          </a:p>
          <a:p>
            <a:r>
              <a:rPr lang="en-US" dirty="0"/>
              <a:t>But what about delayed delivery, </a:t>
            </a:r>
            <a:r>
              <a:rPr lang="en-US" dirty="0" err="1"/>
              <a:t>scaleout</a:t>
            </a:r>
            <a:r>
              <a:rPr lang="en-US" dirty="0"/>
              <a:t>, competing consumer, state management, runtime configuration for routing to adjust to topology changes, pub/sub, retries, connection pooling etc.</a:t>
            </a:r>
          </a:p>
          <a:p>
            <a:r>
              <a:rPr lang="en-US" dirty="0"/>
              <a:t>Human factors that go beyond the code</a:t>
            </a:r>
          </a:p>
          <a:p>
            <a:r>
              <a:rPr lang="en-US" dirty="0"/>
              <a:t>Documentation, How do you teach new developers that join the team</a:t>
            </a:r>
          </a:p>
          <a:p>
            <a:r>
              <a:rPr lang="en-US" dirty="0"/>
              <a:t>What happens when you the mastermind leaves the team</a:t>
            </a:r>
          </a:p>
          <a:p>
            <a:endParaRPr lang="en-ZA" dirty="0"/>
          </a:p>
        </p:txBody>
      </p:sp>
      <p:sp>
        <p:nvSpPr>
          <p:cNvPr id="4" name="Slide Number Placeholder 3"/>
          <p:cNvSpPr>
            <a:spLocks noGrp="1"/>
          </p:cNvSpPr>
          <p:nvPr>
            <p:ph type="sldNum" sz="quarter" idx="10"/>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937733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you have this </a:t>
            </a:r>
            <a:r>
              <a:rPr lang="en-US" dirty="0" err="1"/>
              <a:t>dist</a:t>
            </a:r>
            <a:r>
              <a:rPr lang="en-US" dirty="0"/>
              <a:t> systems mess. </a:t>
            </a:r>
          </a:p>
          <a:p>
            <a:r>
              <a:rPr lang="en-US" dirty="0"/>
              <a:t>How the heck do you know what is going on</a:t>
            </a:r>
          </a:p>
          <a:p>
            <a:r>
              <a:rPr lang="en-US" dirty="0"/>
              <a:t>How to troubleshoot</a:t>
            </a:r>
          </a:p>
          <a:p>
            <a:r>
              <a:rPr lang="en-US" dirty="0"/>
              <a:t>How to monitor</a:t>
            </a:r>
          </a:p>
          <a:p>
            <a:r>
              <a:rPr lang="en-US" dirty="0"/>
              <a:t>How to visualize</a:t>
            </a:r>
          </a:p>
          <a:p>
            <a:r>
              <a:rPr lang="en-US" dirty="0"/>
              <a:t>How to determine whether the consumers are coping with the load</a:t>
            </a:r>
          </a:p>
          <a:p>
            <a:endParaRPr lang="de-CH" dirty="0"/>
          </a:p>
          <a:p>
            <a:r>
              <a:rPr lang="en-US" dirty="0"/>
              <a:t>Put into production</a:t>
            </a:r>
          </a:p>
          <a:p>
            <a:r>
              <a:rPr lang="en-US" dirty="0"/>
              <a:t>New customer acquired and CEO asked if the system can handle the load</a:t>
            </a:r>
          </a:p>
          <a:p>
            <a:r>
              <a:rPr lang="en-US" dirty="0"/>
              <a:t>Or Outage in production and there was no insight</a:t>
            </a:r>
          </a:p>
          <a:p>
            <a:endParaRPr lang="de-CH" dirty="0"/>
          </a:p>
          <a:p>
            <a:r>
              <a:rPr lang="en-US" dirty="0"/>
              <a:t>These distributed systems are complex, there’s no denying that, so you need tooling to make sure everything is running properly and to get insights into it. Using a monitoring system is not that hard. Setting up all the hooks into the middleware might be though</a:t>
            </a:r>
            <a:endParaRPr lang="de-CH" dirty="0"/>
          </a:p>
          <a:p>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3466418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ship data to App Insights or (name drop some shit) Grafana, Prometheus, all that stuff, this is just one example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44</a:t>
            </a:fld>
            <a:endParaRPr lang="de-CH"/>
          </a:p>
        </p:txBody>
      </p:sp>
    </p:spTree>
    <p:extLst>
      <p:ext uri="{BB962C8B-B14F-4D97-AF65-F5344CB8AC3E}">
        <p14:creationId xmlns:p14="http://schemas.microsoft.com/office/powerpoint/2010/main" val="3906503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basic features do we expect from the messaging middleware</a:t>
            </a:r>
          </a:p>
          <a:p>
            <a:endParaRPr lang="en-US" dirty="0"/>
          </a:p>
          <a:p>
            <a:r>
              <a:rPr lang="en-ZA" dirty="0"/>
              <a:t>Sending messages – Mapping a business intent to a message, hopefully a command</a:t>
            </a:r>
          </a:p>
          <a:p>
            <a:r>
              <a:rPr lang="en-ZA" dirty="0"/>
              <a:t>Receiving – Getting a message out of the queue, dispatch </a:t>
            </a:r>
            <a:r>
              <a:rPr lang="en-ZA" dirty="0" err="1"/>
              <a:t>businesslogic</a:t>
            </a:r>
            <a:r>
              <a:rPr lang="en-ZA" dirty="0"/>
              <a:t> and eventually publish more messages, hopefully an event</a:t>
            </a:r>
          </a:p>
          <a:p>
            <a:endParaRPr lang="en-ZA" dirty="0"/>
          </a:p>
          <a:p>
            <a:r>
              <a:rPr lang="en-ZA" dirty="0"/>
              <a:t>Super simple isn’t it? Let’s see some code!</a:t>
            </a:r>
          </a:p>
        </p:txBody>
      </p:sp>
      <p:sp>
        <p:nvSpPr>
          <p:cNvPr id="4" name="Slide Number Placeholder 3"/>
          <p:cNvSpPr>
            <a:spLocks noGrp="1"/>
          </p:cNvSpPr>
          <p:nvPr>
            <p:ph type="sldNum" sz="quarter" idx="10"/>
          </p:nvPr>
        </p:nvSpPr>
        <p:spPr/>
        <p:txBody>
          <a:bodyPr/>
          <a:lstStyle/>
          <a:p>
            <a:fld id="{59E9685D-E391-4BCC-987B-6FB0218A8DB9}" type="slidenum">
              <a:rPr lang="en-US" smtClean="0"/>
              <a:t>4</a:t>
            </a:fld>
            <a:endParaRPr lang="en-US"/>
          </a:p>
        </p:txBody>
      </p:sp>
    </p:spTree>
    <p:extLst>
      <p:ext uri="{BB962C8B-B14F-4D97-AF65-F5344CB8AC3E}">
        <p14:creationId xmlns:p14="http://schemas.microsoft.com/office/powerpoint/2010/main" val="4268826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strongly encourage you to try this yourself on a personal project or a small part of your work project. Knowing the inner workings of a message pump is valuable, even if you don't end up using it in production. Being armed with this knowledge helps you to make the right tradeoffs in your projects when it comes to the make or buy decision.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362113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46</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47</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Daniel, </a:t>
            </a:r>
            <a:r>
              <a:rPr lang="en-US"/>
              <a:t>Solution Engineer…</a:t>
            </a:r>
            <a:endParaRPr lang="en-US" dirty="0"/>
          </a:p>
          <a:p>
            <a:r>
              <a:rPr lang="en-US" dirty="0"/>
              <a:t>I live in central</a:t>
            </a:r>
            <a:r>
              <a:rPr lang="en-US" baseline="0" dirty="0"/>
              <a:t> Switzerland. If you want to know more about me listen to episode 77 of developer on fire</a:t>
            </a:r>
            <a:endParaRPr lang="en-US" dirty="0"/>
          </a:p>
          <a:p>
            <a:r>
              <a:rPr lang="en-US" dirty="0"/>
              <a:t>You can reach me on twitter under @</a:t>
            </a:r>
            <a:r>
              <a:rPr lang="en-US" dirty="0" err="1"/>
              <a:t>danielmarbach</a:t>
            </a:r>
            <a:endParaRPr lang="en-US" dirty="0"/>
          </a:p>
          <a:p>
            <a:r>
              <a:rPr lang="en-US" dirty="0"/>
              <a:t>I blog on the particular blog and on my personal blog</a:t>
            </a:r>
          </a:p>
          <a:p>
            <a:r>
              <a:rPr lang="en-US" dirty="0"/>
              <a:t>I’m the lead behind the </a:t>
            </a:r>
            <a:r>
              <a:rPr lang="en-US" dirty="0" err="1"/>
              <a:t>asyncification</a:t>
            </a:r>
            <a:r>
              <a:rPr lang="en-US" baseline="0" dirty="0"/>
              <a:t> of </a:t>
            </a:r>
            <a:r>
              <a:rPr lang="en-US" baseline="0" dirty="0" err="1"/>
              <a:t>NServiceBus</a:t>
            </a:r>
            <a:r>
              <a:rPr lang="en-US" baseline="0" dirty="0"/>
              <a:t> and the ecosystem around it</a:t>
            </a:r>
          </a:p>
          <a:p>
            <a:r>
              <a:rPr lang="en-US" baseline="0" dirty="0"/>
              <a:t>I regularly contribute back ideas and code changes to </a:t>
            </a:r>
            <a:r>
              <a:rPr lang="en-US" baseline="0" dirty="0" err="1"/>
              <a:t>asyncify</a:t>
            </a:r>
            <a:r>
              <a:rPr lang="en-US" baseline="0" dirty="0"/>
              <a:t> the .NET OSS libraries and frameworks out there. So far I contributed to Entity Framework, </a:t>
            </a:r>
            <a:r>
              <a:rPr lang="en-US" baseline="0" dirty="0" err="1"/>
              <a:t>RabbitMQ</a:t>
            </a:r>
            <a:r>
              <a:rPr lang="en-US" baseline="0" dirty="0"/>
              <a:t>, Marten, </a:t>
            </a:r>
            <a:r>
              <a:rPr lang="en-US" baseline="0" dirty="0" err="1"/>
              <a:t>MassTransit</a:t>
            </a:r>
            <a:r>
              <a:rPr lang="en-US" baseline="0" dirty="0"/>
              <a:t>, Quartz.NET and many more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Thank you very much</a:t>
            </a:r>
            <a:r>
              <a:rPr lang="de-CH" baseline="0" dirty="0"/>
              <a:t> for listening and see you next time</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49</a:t>
            </a:fld>
            <a:endParaRPr lang="de-CH"/>
          </a:p>
        </p:txBody>
      </p:sp>
    </p:spTree>
    <p:extLst>
      <p:ext uri="{BB962C8B-B14F-4D97-AF65-F5344CB8AC3E}">
        <p14:creationId xmlns:p14="http://schemas.microsoft.com/office/powerpoint/2010/main" val="394959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the pump – </a:t>
            </a:r>
            <a:r>
              <a:rPr lang="en-US" dirty="0" err="1"/>
              <a:t>ThePump.cs</a:t>
            </a:r>
            <a:endParaRPr lang="en-US" dirty="0"/>
          </a:p>
          <a:p>
            <a:r>
              <a:rPr lang="en-US" dirty="0"/>
              <a:t>Show the code only, don’t run</a:t>
            </a:r>
          </a:p>
          <a:p>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832754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Highlights:</a:t>
            </a:r>
          </a:p>
          <a:p>
            <a:pPr marL="171450" indent="-171450">
              <a:buFontTx/>
              <a:buChar char="-"/>
            </a:pPr>
            <a:r>
              <a:rPr lang="en-US" dirty="0"/>
              <a:t>Offload the receiving from the queue away from the </a:t>
            </a:r>
            <a:r>
              <a:rPr lang="en-US" dirty="0" err="1"/>
              <a:t>mainthread</a:t>
            </a:r>
            <a:r>
              <a:rPr lang="en-US" dirty="0"/>
              <a:t> with </a:t>
            </a:r>
            <a:r>
              <a:rPr lang="en-US" dirty="0" err="1"/>
              <a:t>Task.Run</a:t>
            </a:r>
            <a:endParaRPr lang="en-US" dirty="0"/>
          </a:p>
          <a:p>
            <a:pPr marL="171450" indent="-171450">
              <a:buFontTx/>
              <a:buChar char="-"/>
            </a:pPr>
            <a:r>
              <a:rPr lang="en-US" dirty="0"/>
              <a:t>Loop until cancellation happens</a:t>
            </a:r>
          </a:p>
          <a:p>
            <a:pPr marL="171450" indent="-171450">
              <a:buFontTx/>
              <a:buChar char="-"/>
            </a:pPr>
            <a:r>
              <a:rPr lang="en-US" dirty="0"/>
              <a:t>Receive payload and headers from the queue</a:t>
            </a:r>
          </a:p>
          <a:p>
            <a:pPr marL="171450" indent="-171450">
              <a:buFontTx/>
              <a:buChar char="-"/>
            </a:pPr>
            <a:r>
              <a:rPr lang="en-US" dirty="0"/>
              <a:t>Invoke the business logic by handling the message after it was deserialized</a:t>
            </a:r>
          </a:p>
          <a:p>
            <a:pPr marL="171450" indent="-171450">
              <a:buFontTx/>
              <a:buChar char="-"/>
            </a:pPr>
            <a:r>
              <a:rPr lang="en-US" dirty="0"/>
              <a:t>TPL Quiz question: </a:t>
            </a:r>
          </a:p>
          <a:p>
            <a:pPr marL="628650" lvl="1" indent="-171450">
              <a:buFontTx/>
              <a:buChar char="-"/>
            </a:pPr>
            <a:r>
              <a:rPr lang="en-US" dirty="0"/>
              <a:t>Why aren’t we using </a:t>
            </a:r>
            <a:r>
              <a:rPr lang="en-US" dirty="0" err="1"/>
              <a:t>Task.Factory.StartNew</a:t>
            </a:r>
            <a:r>
              <a:rPr lang="en-US" dirty="0"/>
              <a:t> with or without the </a:t>
            </a:r>
            <a:r>
              <a:rPr lang="en-US" dirty="0" err="1"/>
              <a:t>LongRunning</a:t>
            </a:r>
            <a:r>
              <a:rPr lang="en-US" dirty="0"/>
              <a:t> flag?</a:t>
            </a:r>
          </a:p>
          <a:p>
            <a:pPr marL="628650" lvl="1" indent="-171450">
              <a:buFontTx/>
              <a:buChar char="-"/>
            </a:pPr>
            <a:r>
              <a:rPr lang="en-US" dirty="0"/>
              <a:t>Could we use async void instead of </a:t>
            </a:r>
            <a:r>
              <a:rPr lang="en-US" dirty="0" err="1"/>
              <a:t>Task.Run</a:t>
            </a:r>
            <a:r>
              <a:rPr lang="en-US" dirty="0"/>
              <a:t>?</a:t>
            </a:r>
          </a:p>
          <a:p>
            <a:pPr marL="171450" indent="-171450">
              <a:buFontTx/>
              <a:buChar char="-"/>
            </a:pPr>
            <a:endParaRPr lang="en-US" dirty="0"/>
          </a:p>
          <a:p>
            <a:pPr marL="0" indent="0">
              <a:buFontTx/>
              <a:buNone/>
            </a:pPr>
            <a:r>
              <a:rPr lang="en-US" dirty="0"/>
              <a:t>Some SDKs have built in serialization and deserialization, some transports distinguish between headers and payload and some don’t</a:t>
            </a:r>
          </a:p>
          <a:p>
            <a:pPr marL="0" indent="0">
              <a:buFontTx/>
              <a:buNone/>
            </a:pPr>
            <a:r>
              <a:rPr lang="en-US" dirty="0"/>
              <a:t>Showing here a long polling API but you can also imagine that the SDK itself has “push” capabilities</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930664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not show the sending part as illustrated in the diagram before, after all Sending is pretty straight forward isn’t it?</a:t>
            </a:r>
          </a:p>
          <a:p>
            <a:endParaRPr lang="en-US" dirty="0"/>
          </a:p>
          <a:p>
            <a:r>
              <a:rPr lang="en-US" dirty="0"/>
              <a:t>Serialize the headers and payload and send it to the destination queue</a:t>
            </a:r>
          </a:p>
          <a:p>
            <a:r>
              <a:rPr lang="en-US" dirty="0"/>
              <a:t>Let’s recap what we just saw in code</a:t>
            </a:r>
          </a:p>
        </p:txBody>
      </p:sp>
      <p:sp>
        <p:nvSpPr>
          <p:cNvPr id="4" name="Slide Number Placeholder 3"/>
          <p:cNvSpPr>
            <a:spLocks noGrp="1"/>
          </p:cNvSpPr>
          <p:nvPr>
            <p:ph type="sldNum" sz="quarter" idx="10"/>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385091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little bit of TPL handwaving, some cooperative task cancellation 101 and async / await we’ve been able to build a good and robust message pump that works until…</a:t>
            </a:r>
          </a:p>
        </p:txBody>
      </p:sp>
      <p:sp>
        <p:nvSpPr>
          <p:cNvPr id="4" name="Slide Number Placeholder 3"/>
          <p:cNvSpPr>
            <a:spLocks noGrp="1"/>
          </p:cNvSpPr>
          <p:nvPr>
            <p:ph type="sldNum" sz="quarter" idx="10"/>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248371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small </a:t>
            </a:r>
            <a:r>
              <a:rPr lang="en-US" dirty="0" err="1"/>
              <a:t>webshop</a:t>
            </a:r>
            <a:r>
              <a:rPr lang="en-US" dirty="0"/>
              <a:t> got that precious item that was sold out everywhere else and people started buying it like crazy</a:t>
            </a:r>
          </a:p>
        </p:txBody>
      </p:sp>
      <p:sp>
        <p:nvSpPr>
          <p:cNvPr id="4" name="Slide Number Placeholder 3"/>
          <p:cNvSpPr>
            <a:spLocks noGrp="1"/>
          </p:cNvSpPr>
          <p:nvPr>
            <p:ph type="sldNum" sz="quarter" idx="10"/>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20371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08.07.2020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08.07.2020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08.07.2020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08.07.2020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08.07.2020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08.07.2020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08.07.2020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08.07.2020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08.07.2020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08.07.2020</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22.pn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872" y="2705725"/>
            <a:ext cx="10265434" cy="1446550"/>
          </a:xfrm>
          <a:prstGeom prst="rect">
            <a:avLst/>
          </a:prstGeom>
        </p:spPr>
        <p:txBody>
          <a:bodyPr wrap="square">
            <a:spAutoFit/>
          </a:bodyPr>
          <a:lstStyle/>
          <a:p>
            <a:pPr algn="r"/>
            <a:r>
              <a:rPr lang="en-US" sz="8800" dirty="0">
                <a:solidFill>
                  <a:schemeClr val="accent2"/>
                </a:solidFill>
                <a:latin typeface="Yanone Kaffeesatz Regular" panose="02000000000000000000" pitchFamily="2" charset="0"/>
              </a:rPr>
              <a:t>DIY Async Message Pump</a:t>
            </a:r>
            <a:endParaRPr lang="de-CH" sz="1000" dirty="0"/>
          </a:p>
        </p:txBody>
      </p:sp>
      <p:sp>
        <p:nvSpPr>
          <p:cNvPr id="7" name="Rectangle 6"/>
          <p:cNvSpPr/>
          <p:nvPr/>
        </p:nvSpPr>
        <p:spPr>
          <a:xfrm>
            <a:off x="4619132" y="4090720"/>
            <a:ext cx="6421951" cy="1015663"/>
          </a:xfrm>
          <a:prstGeom prst="rect">
            <a:avLst/>
          </a:prstGeom>
        </p:spPr>
        <p:txBody>
          <a:bodyPr wrap="none">
            <a:spAutoFit/>
          </a:bodyPr>
          <a:lstStyle/>
          <a:p>
            <a:r>
              <a:rPr lang="en-US" sz="6000" dirty="0">
                <a:solidFill>
                  <a:schemeClr val="accent4"/>
                </a:solidFill>
                <a:latin typeface="Yanone Kaffeesatz Regular" panose="02000000000000000000" pitchFamily="2" charset="0"/>
              </a:rPr>
              <a:t>Lessons from the trenches</a:t>
            </a:r>
            <a:endParaRPr lang="de-CH" sz="6000" dirty="0">
              <a:solidFill>
                <a:schemeClr val="accent4"/>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tangle 2">
            <a:extLst>
              <a:ext uri="{FF2B5EF4-FFF2-40B4-BE49-F238E27FC236}">
                <a16:creationId xmlns:a16="http://schemas.microsoft.com/office/drawing/2014/main" id="{645E1445-E2D2-4AF6-A6C1-ECF74A535743}"/>
              </a:ext>
            </a:extLst>
          </p:cNvPr>
          <p:cNvSpPr/>
          <p:nvPr/>
        </p:nvSpPr>
        <p:spPr>
          <a:xfrm>
            <a:off x="10811494" y="6412076"/>
            <a:ext cx="1380506" cy="369332"/>
          </a:xfrm>
          <a:prstGeom prst="rect">
            <a:avLst/>
          </a:prstGeom>
        </p:spPr>
        <p:txBody>
          <a:bodyPr wrap="none">
            <a:spAutoFit/>
          </a:bodyPr>
          <a:lstStyle/>
          <a:p>
            <a:r>
              <a:rPr lang="en-US" dirty="0">
                <a:solidFill>
                  <a:schemeClr val="accent3"/>
                </a:solidFill>
                <a:latin typeface="Yanone Kaffeesatz Regular" panose="02000000000000000000" pitchFamily="2" charset="0"/>
              </a:rPr>
              <a:t>@</a:t>
            </a:r>
            <a:r>
              <a:rPr lang="en-US" dirty="0" err="1">
                <a:solidFill>
                  <a:schemeClr val="accent3"/>
                </a:solidFill>
                <a:latin typeface="Yanone Kaffeesatz Regular" panose="02000000000000000000" pitchFamily="2" charset="0"/>
              </a:rPr>
              <a:t>danielmarbach</a:t>
            </a:r>
            <a:endParaRPr lang="en-US" dirty="0">
              <a:solidFill>
                <a:schemeClr val="accent3"/>
              </a:solidFill>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780722"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644655"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7" name="Left Brace 6">
            <a:extLst>
              <a:ext uri="{FF2B5EF4-FFF2-40B4-BE49-F238E27FC236}">
                <a16:creationId xmlns:a16="http://schemas.microsoft.com/office/drawing/2014/main" id="{F5801FDB-F44E-402B-846F-4F3EBCCFEB7A}"/>
              </a:ext>
            </a:extLst>
          </p:cNvPr>
          <p:cNvSpPr/>
          <p:nvPr/>
        </p:nvSpPr>
        <p:spPr>
          <a:xfrm rot="16200000">
            <a:off x="559908" y="4287298"/>
            <a:ext cx="527004" cy="1118543"/>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BB4DC039-D455-4CCC-B57C-7BD18A483AA2}"/>
              </a:ext>
            </a:extLst>
          </p:cNvPr>
          <p:cNvSpPr/>
          <p:nvPr/>
        </p:nvSpPr>
        <p:spPr>
          <a:xfrm rot="16200000">
            <a:off x="3340298" y="2839067"/>
            <a:ext cx="527004" cy="4015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4BCFD751-A205-4E46-9A75-E5F73A93B9F3}"/>
              </a:ext>
            </a:extLst>
          </p:cNvPr>
          <p:cNvSpPr/>
          <p:nvPr/>
        </p:nvSpPr>
        <p:spPr>
          <a:xfrm rot="16200000">
            <a:off x="8018436" y="2264544"/>
            <a:ext cx="527004" cy="516405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6C306E41-D2D9-4862-B9FD-6E676B2C119D}"/>
              </a:ext>
            </a:extLst>
          </p:cNvPr>
          <p:cNvSpPr/>
          <p:nvPr/>
        </p:nvSpPr>
        <p:spPr>
          <a:xfrm>
            <a:off x="189262" y="5335109"/>
            <a:ext cx="1268296"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Network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send time</a:t>
            </a:r>
          </a:p>
        </p:txBody>
      </p:sp>
      <p:sp>
        <p:nvSpPr>
          <p:cNvPr id="12" name="Rectangle 11">
            <a:extLst>
              <a:ext uri="{FF2B5EF4-FFF2-40B4-BE49-F238E27FC236}">
                <a16:creationId xmlns:a16="http://schemas.microsoft.com/office/drawing/2014/main" id="{75CFEF3F-B906-412E-8072-6056708D27FC}"/>
              </a:ext>
            </a:extLst>
          </p:cNvPr>
          <p:cNvSpPr/>
          <p:nvPr/>
        </p:nvSpPr>
        <p:spPr>
          <a:xfrm>
            <a:off x="2990491" y="5335109"/>
            <a:ext cx="1226618"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Queue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wait time</a:t>
            </a:r>
          </a:p>
        </p:txBody>
      </p:sp>
      <p:sp>
        <p:nvSpPr>
          <p:cNvPr id="13" name="Rectangle 12">
            <a:extLst>
              <a:ext uri="{FF2B5EF4-FFF2-40B4-BE49-F238E27FC236}">
                <a16:creationId xmlns:a16="http://schemas.microsoft.com/office/drawing/2014/main" id="{55C704C8-B913-4E3B-8695-8C1C5142E6A6}"/>
              </a:ext>
            </a:extLst>
          </p:cNvPr>
          <p:cNvSpPr/>
          <p:nvPr/>
        </p:nvSpPr>
        <p:spPr>
          <a:xfrm>
            <a:off x="7588352" y="5335109"/>
            <a:ext cx="1426993" cy="954107"/>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Processing </a:t>
            </a:r>
            <a:br>
              <a:rPr lang="en-US" sz="2800" dirty="0">
                <a:solidFill>
                  <a:schemeClr val="accent4"/>
                </a:solidFill>
                <a:latin typeface="Yanone Kaffeesatz Regular" panose="02000000000000000000" pitchFamily="2" charset="0"/>
              </a:rPr>
            </a:br>
            <a:r>
              <a:rPr lang="en-US" sz="2800" dirty="0">
                <a:solidFill>
                  <a:schemeClr val="accent4"/>
                </a:solidFill>
                <a:latin typeface="Yanone Kaffeesatz Regular" panose="02000000000000000000" pitchFamily="2" charset="0"/>
              </a:rPr>
              <a:t>time</a:t>
            </a:r>
          </a:p>
        </p:txBody>
      </p:sp>
    </p:spTree>
    <p:extLst>
      <p:ext uri="{BB962C8B-B14F-4D97-AF65-F5344CB8AC3E}">
        <p14:creationId xmlns:p14="http://schemas.microsoft.com/office/powerpoint/2010/main" val="197307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4"/>
                                        </p:tgtEl>
                                        <p:attrNameLst>
                                          <p:attrName>fillcolor</p:attrName>
                                        </p:attrNameLst>
                                      </p:cBhvr>
                                      <p:to>
                                        <a:srgbClr val="FFAF00"/>
                                      </p:to>
                                    </p:animClr>
                                    <p:set>
                                      <p:cBhvr>
                                        <p:cTn id="19" dur="1000" fill="hold"/>
                                        <p:tgtEl>
                                          <p:spTgt spid="4"/>
                                        </p:tgtEl>
                                        <p:attrNameLst>
                                          <p:attrName>fill.type</p:attrName>
                                        </p:attrNameLst>
                                      </p:cBhvr>
                                      <p:to>
                                        <p:strVal val="solid"/>
                                      </p:to>
                                    </p:set>
                                    <p:set>
                                      <p:cBhvr>
                                        <p:cTn id="20" dur="1000" fill="hold"/>
                                        <p:tgtEl>
                                          <p:spTgt spid="4"/>
                                        </p:tgtEl>
                                        <p:attrNameLst>
                                          <p:attrName>fill.on</p:attrName>
                                        </p:attrNameLst>
                                      </p:cBhvr>
                                      <p:to>
                                        <p:strVal val="true"/>
                                      </p:to>
                                    </p:set>
                                  </p:childTnLst>
                                </p:cTn>
                              </p:par>
                            </p:childTnLst>
                          </p:cTn>
                        </p:par>
                        <p:par>
                          <p:cTn id="21" fill="hold">
                            <p:stCondLst>
                              <p:cond delay="1000"/>
                            </p:stCondLst>
                            <p:childTnLst>
                              <p:par>
                                <p:cTn id="22" presetID="37" presetClass="path" presetSubtype="0" accel="50000" decel="50000" fill="hold" grpId="0" nodeType="afterEffect">
                                  <p:stCondLst>
                                    <p:cond delay="0"/>
                                  </p:stCondLst>
                                  <p:childTnLst>
                                    <p:animMotion origin="layout" path="M 3.75E-6 0 L 0.14661 0.04005 C 0.17708 0.04907 0.22291 0.05394 0.27109 0.05394 C 0.32565 0.05394 0.36953 0.04907 0.4 0.04005 L 0.54674 0 " pathEditMode="relative" rAng="0" ptsTypes="AAAAA">
                                      <p:cBhvr>
                                        <p:cTn id="23" dur="1000" fill="hold"/>
                                        <p:tgtEl>
                                          <p:spTgt spid="4"/>
                                        </p:tgtEl>
                                        <p:attrNameLst>
                                          <p:attrName>ppt_x</p:attrName>
                                          <p:attrName>ppt_y</p:attrName>
                                        </p:attrNameLst>
                                      </p:cBhvr>
                                      <p:rCtr x="27331" y="2685"/>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9" grpId="0" animBg="1"/>
      <p:bldP spid="10" grpId="0" animBg="1"/>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1">
            <a:hlinkClick r:id="" action="ppaction://media"/>
            <a:extLst>
              <a:ext uri="{FF2B5EF4-FFF2-40B4-BE49-F238E27FC236}">
                <a16:creationId xmlns:a16="http://schemas.microsoft.com/office/drawing/2014/main" id="{28EDB90F-C6F7-4335-98E2-A222EBCC41EE}"/>
              </a:ext>
            </a:extLst>
          </p:cNvPr>
          <p:cNvPicPr>
            <a:picLocks noChangeAspect="1"/>
          </p:cNvPicPr>
          <p:nvPr>
            <a:videoFile r:link="rId1"/>
            <p:extLst>
              <p:ext uri="{DAA4B4D4-6D71-4841-9C94-3DE7FCFB9230}">
                <p14:media xmlns:p14="http://schemas.microsoft.com/office/powerpoint/2010/main" r:embed="rId2">
                  <p14:trim st="5541" end="3596"/>
                </p14:media>
              </p:ext>
            </p:extLst>
          </p:nvPr>
        </p:nvPicPr>
        <p:blipFill>
          <a:blip r:embed="rId4"/>
          <a:stretch>
            <a:fillRect/>
          </a:stretch>
        </p:blipFill>
        <p:spPr>
          <a:xfrm>
            <a:off x="-1" y="-292608"/>
            <a:ext cx="13075397" cy="7150608"/>
          </a:xfrm>
          <a:prstGeom prst="rect">
            <a:avLst/>
          </a:prstGeom>
        </p:spPr>
      </p:pic>
    </p:spTree>
    <p:extLst>
      <p:ext uri="{BB962C8B-B14F-4D97-AF65-F5344CB8AC3E}">
        <p14:creationId xmlns:p14="http://schemas.microsoft.com/office/powerpoint/2010/main" val="73458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525977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Let’s throw in some</a:t>
            </a:r>
            <a:endParaRPr lang="de-CH" sz="6600" dirty="0">
              <a:solidFill>
                <a:schemeClr val="tx2"/>
              </a:solidFill>
            </a:endParaRPr>
          </a:p>
        </p:txBody>
      </p:sp>
    </p:spTree>
    <p:extLst>
      <p:ext uri="{BB962C8B-B14F-4D97-AF65-F5344CB8AC3E}">
        <p14:creationId xmlns:p14="http://schemas.microsoft.com/office/powerpoint/2010/main" val="2578038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267B2-F087-4094-B462-153F7B8FA335}"/>
              </a:ext>
            </a:extLst>
          </p:cNvPr>
          <p:cNvPicPr>
            <a:picLocks noChangeAspect="1"/>
          </p:cNvPicPr>
          <p:nvPr/>
        </p:nvPicPr>
        <p:blipFill>
          <a:blip r:embed="rId3"/>
          <a:stretch>
            <a:fillRect/>
          </a:stretch>
        </p:blipFill>
        <p:spPr>
          <a:xfrm>
            <a:off x="3595422" y="0"/>
            <a:ext cx="5001156" cy="6858000"/>
          </a:xfrm>
          <a:prstGeom prst="rect">
            <a:avLst/>
          </a:prstGeom>
        </p:spPr>
      </p:pic>
      <p:pic>
        <p:nvPicPr>
          <p:cNvPr id="3" name="Picture 2">
            <a:extLst>
              <a:ext uri="{FF2B5EF4-FFF2-40B4-BE49-F238E27FC236}">
                <a16:creationId xmlns:a16="http://schemas.microsoft.com/office/drawing/2014/main" id="{AC5DCBD2-C2D0-4BFC-89A4-AD8EDB5717A0}"/>
              </a:ext>
            </a:extLst>
          </p:cNvPr>
          <p:cNvPicPr>
            <a:picLocks noChangeAspect="1"/>
          </p:cNvPicPr>
          <p:nvPr/>
        </p:nvPicPr>
        <p:blipFill rotWithShape="1">
          <a:blip r:embed="rId3"/>
          <a:srcRect t="16266" r="23183" b="54134"/>
          <a:stretch/>
        </p:blipFill>
        <p:spPr>
          <a:xfrm>
            <a:off x="2392071" y="1471830"/>
            <a:ext cx="7407858" cy="3914341"/>
          </a:xfrm>
          <a:prstGeom prst="rect">
            <a:avLst/>
          </a:prstGeom>
        </p:spPr>
      </p:pic>
      <p:pic>
        <p:nvPicPr>
          <p:cNvPr id="4" name="Picture 3">
            <a:extLst>
              <a:ext uri="{FF2B5EF4-FFF2-40B4-BE49-F238E27FC236}">
                <a16:creationId xmlns:a16="http://schemas.microsoft.com/office/drawing/2014/main" id="{1989F137-619B-495B-951A-9B6AD8A79465}"/>
              </a:ext>
            </a:extLst>
          </p:cNvPr>
          <p:cNvPicPr>
            <a:picLocks noChangeAspect="1"/>
          </p:cNvPicPr>
          <p:nvPr/>
        </p:nvPicPr>
        <p:blipFill rotWithShape="1">
          <a:blip r:embed="rId3"/>
          <a:srcRect t="47778" b="24978"/>
          <a:stretch/>
        </p:blipFill>
        <p:spPr>
          <a:xfrm>
            <a:off x="1725168" y="1953767"/>
            <a:ext cx="8583167" cy="3206657"/>
          </a:xfrm>
          <a:prstGeom prst="rect">
            <a:avLst/>
          </a:prstGeom>
        </p:spPr>
      </p:pic>
      <p:pic>
        <p:nvPicPr>
          <p:cNvPr id="5" name="Picture 4">
            <a:extLst>
              <a:ext uri="{FF2B5EF4-FFF2-40B4-BE49-F238E27FC236}">
                <a16:creationId xmlns:a16="http://schemas.microsoft.com/office/drawing/2014/main" id="{36658FB7-4C41-4188-A610-F7424EFFC37F}"/>
              </a:ext>
            </a:extLst>
          </p:cNvPr>
          <p:cNvPicPr>
            <a:picLocks noChangeAspect="1"/>
          </p:cNvPicPr>
          <p:nvPr/>
        </p:nvPicPr>
        <p:blipFill rotWithShape="1">
          <a:blip r:embed="rId3"/>
          <a:srcRect t="78222" r="16845" b="2400"/>
          <a:stretch/>
        </p:blipFill>
        <p:spPr>
          <a:xfrm>
            <a:off x="1725168" y="2228166"/>
            <a:ext cx="8231288" cy="2630345"/>
          </a:xfrm>
          <a:prstGeom prst="rect">
            <a:avLst/>
          </a:prstGeom>
        </p:spPr>
      </p:pic>
    </p:spTree>
    <p:extLst>
      <p:ext uri="{BB962C8B-B14F-4D97-AF65-F5344CB8AC3E}">
        <p14:creationId xmlns:p14="http://schemas.microsoft.com/office/powerpoint/2010/main" val="12187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3775393" cy="1938992"/>
          </a:xfrm>
          <a:prstGeom prst="rect">
            <a:avLst/>
          </a:prstGeom>
        </p:spPr>
        <p:txBody>
          <a:bodyPr wrap="none">
            <a:spAutoFit/>
          </a:bodyPr>
          <a:lstStyle/>
          <a:p>
            <a:r>
              <a:rPr lang="en-US" sz="4000" dirty="0">
                <a:solidFill>
                  <a:schemeClr val="tx2"/>
                </a:solidFill>
                <a:latin typeface="Yanone Kaffeesatz Regular" panose="02000000000000000000" pitchFamily="2" charset="0"/>
              </a:rPr>
              <a:t>Just a tiny change…</a:t>
            </a:r>
          </a:p>
          <a:p>
            <a:r>
              <a:rPr lang="en-US" sz="4000" dirty="0">
                <a:solidFill>
                  <a:schemeClr val="tx2"/>
                </a:solidFill>
                <a:latin typeface="Yanone Kaffeesatz Regular" panose="02000000000000000000" pitchFamily="2" charset="0"/>
              </a:rPr>
              <a:t>Introduce</a:t>
            </a:r>
            <a:r>
              <a:rPr lang="en-US" sz="4000" dirty="0">
                <a:solidFill>
                  <a:schemeClr val="accent4"/>
                </a:solidFill>
                <a:latin typeface="Yanone Kaffeesatz Regular" panose="02000000000000000000" pitchFamily="2" charset="0"/>
              </a:rPr>
              <a:t> Fire &amp; Forget</a:t>
            </a:r>
            <a:endParaRPr lang="en-US" sz="4000" dirty="0">
              <a:solidFill>
                <a:schemeClr val="tx2"/>
              </a:solidFill>
              <a:latin typeface="Yanone Kaffeesatz Regular" panose="02000000000000000000" pitchFamily="2" charset="0"/>
            </a:endParaRP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1689465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148427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710118B1-4EEA-4C48-9D93-110FB3F6FB1A}"/>
              </a:ext>
            </a:extLst>
          </p:cNvPr>
          <p:cNvCxnSpPr>
            <a:cxnSpLocks/>
            <a:endCxn id="5" idx="3"/>
          </p:cNvCxnSpPr>
          <p:nvPr/>
        </p:nvCxnSpPr>
        <p:spPr>
          <a:xfrm flipH="1">
            <a:off x="4005238" y="342900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8932471-74E5-4D5F-8157-1AF9B9970681}"/>
              </a:ext>
            </a:extLst>
          </p:cNvPr>
          <p:cNvSpPr/>
          <p:nvPr/>
        </p:nvSpPr>
        <p:spPr>
          <a:xfrm>
            <a:off x="5358258"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108274"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Flowchart: Card 2">
            <a:extLst>
              <a:ext uri="{FF2B5EF4-FFF2-40B4-BE49-F238E27FC236}">
                <a16:creationId xmlns:a16="http://schemas.microsoft.com/office/drawing/2014/main" id="{FAAC6AF5-92BC-44F7-B9B3-9F3BC9F22C80}"/>
              </a:ext>
            </a:extLst>
          </p:cNvPr>
          <p:cNvSpPr/>
          <p:nvPr/>
        </p:nvSpPr>
        <p:spPr>
          <a:xfrm>
            <a:off x="1527680" y="3116633"/>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4" name="Flowchart: Card 3">
            <a:extLst>
              <a:ext uri="{FF2B5EF4-FFF2-40B4-BE49-F238E27FC236}">
                <a16:creationId xmlns:a16="http://schemas.microsoft.com/office/drawing/2014/main" id="{992E942F-23B9-40EA-9145-022DC7262CC5}"/>
              </a:ext>
            </a:extLst>
          </p:cNvPr>
          <p:cNvSpPr/>
          <p:nvPr/>
        </p:nvSpPr>
        <p:spPr>
          <a:xfrm>
            <a:off x="2391613" y="3116632"/>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255546"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3" name="Rectangle 12">
            <a:extLst>
              <a:ext uri="{FF2B5EF4-FFF2-40B4-BE49-F238E27FC236}">
                <a16:creationId xmlns:a16="http://schemas.microsoft.com/office/drawing/2014/main" id="{5B8B4E50-BD31-4621-9322-5179D596BA0E}"/>
              </a:ext>
            </a:extLst>
          </p:cNvPr>
          <p:cNvSpPr/>
          <p:nvPr/>
        </p:nvSpPr>
        <p:spPr>
          <a:xfrm>
            <a:off x="9511216" y="856031"/>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Cylinder 13">
            <a:extLst>
              <a:ext uri="{FF2B5EF4-FFF2-40B4-BE49-F238E27FC236}">
                <a16:creationId xmlns:a16="http://schemas.microsoft.com/office/drawing/2014/main" id="{13EEB6FB-4477-46EF-9E23-16CDFA983E1F}"/>
              </a:ext>
            </a:extLst>
          </p:cNvPr>
          <p:cNvSpPr/>
          <p:nvPr/>
        </p:nvSpPr>
        <p:spPr>
          <a:xfrm>
            <a:off x="9693583" y="2544699"/>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15" name="TextBox 14">
            <a:extLst>
              <a:ext uri="{FF2B5EF4-FFF2-40B4-BE49-F238E27FC236}">
                <a16:creationId xmlns:a16="http://schemas.microsoft.com/office/drawing/2014/main" id="{F8BC24D1-39B2-4506-9109-0D47CCA4063F}"/>
              </a:ext>
            </a:extLst>
          </p:cNvPr>
          <p:cNvSpPr txBox="1"/>
          <p:nvPr/>
        </p:nvSpPr>
        <p:spPr>
          <a:xfrm>
            <a:off x="9554195" y="888739"/>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cxnSp>
        <p:nvCxnSpPr>
          <p:cNvPr id="17" name="Straight Arrow Connector 16">
            <a:extLst>
              <a:ext uri="{FF2B5EF4-FFF2-40B4-BE49-F238E27FC236}">
                <a16:creationId xmlns:a16="http://schemas.microsoft.com/office/drawing/2014/main" id="{311EAEA0-3E82-4F29-AD95-8E8E56208DAC}"/>
              </a:ext>
            </a:extLst>
          </p:cNvPr>
          <p:cNvCxnSpPr>
            <a:cxnSpLocks/>
          </p:cNvCxnSpPr>
          <p:nvPr/>
        </p:nvCxnSpPr>
        <p:spPr>
          <a:xfrm flipH="1">
            <a:off x="4001476" y="358518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60F197-D6BC-4ED1-A78A-4BDC9D3D5C27}"/>
              </a:ext>
            </a:extLst>
          </p:cNvPr>
          <p:cNvCxnSpPr>
            <a:cxnSpLocks/>
          </p:cNvCxnSpPr>
          <p:nvPr/>
        </p:nvCxnSpPr>
        <p:spPr>
          <a:xfrm flipH="1">
            <a:off x="3995986" y="3720710"/>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250546-6C75-42A3-9664-610C3D53D5CE}"/>
              </a:ext>
            </a:extLst>
          </p:cNvPr>
          <p:cNvCxnSpPr>
            <a:cxnSpLocks/>
          </p:cNvCxnSpPr>
          <p:nvPr/>
        </p:nvCxnSpPr>
        <p:spPr>
          <a:xfrm flipH="1">
            <a:off x="4008998" y="300176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858ECC7-CC0A-4012-B70A-847B85A739CB}"/>
              </a:ext>
            </a:extLst>
          </p:cNvPr>
          <p:cNvCxnSpPr>
            <a:cxnSpLocks/>
          </p:cNvCxnSpPr>
          <p:nvPr/>
        </p:nvCxnSpPr>
        <p:spPr>
          <a:xfrm flipH="1">
            <a:off x="4005236" y="3157948"/>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C16880-81A1-410D-BEC9-7A80572E6E0B}"/>
              </a:ext>
            </a:extLst>
          </p:cNvPr>
          <p:cNvCxnSpPr>
            <a:cxnSpLocks/>
          </p:cNvCxnSpPr>
          <p:nvPr/>
        </p:nvCxnSpPr>
        <p:spPr>
          <a:xfrm flipH="1">
            <a:off x="3999746" y="3293474"/>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3C46F2-953F-4E7B-B9E2-5438A477D0E0}"/>
              </a:ext>
            </a:extLst>
          </p:cNvPr>
          <p:cNvCxnSpPr>
            <a:cxnSpLocks/>
          </p:cNvCxnSpPr>
          <p:nvPr/>
        </p:nvCxnSpPr>
        <p:spPr>
          <a:xfrm flipH="1">
            <a:off x="4005238" y="384679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CDC06-4C09-4674-9FA9-74B91369102D}"/>
              </a:ext>
            </a:extLst>
          </p:cNvPr>
          <p:cNvCxnSpPr>
            <a:cxnSpLocks/>
          </p:cNvCxnSpPr>
          <p:nvPr/>
        </p:nvCxnSpPr>
        <p:spPr>
          <a:xfrm flipH="1">
            <a:off x="4001476" y="4002981"/>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77C13E-B56A-437C-B512-29F1531EE5BF}"/>
              </a:ext>
            </a:extLst>
          </p:cNvPr>
          <p:cNvCxnSpPr>
            <a:cxnSpLocks/>
          </p:cNvCxnSpPr>
          <p:nvPr/>
        </p:nvCxnSpPr>
        <p:spPr>
          <a:xfrm flipH="1">
            <a:off x="3995986" y="4138507"/>
            <a:ext cx="1345500"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507C05-271C-4D1B-8AC1-D2D79E5B236D}"/>
              </a:ext>
            </a:extLst>
          </p:cNvPr>
          <p:cNvCxnSpPr>
            <a:cxnSpLocks/>
            <a:endCxn id="14" idx="2"/>
          </p:cNvCxnSpPr>
          <p:nvPr/>
        </p:nvCxnSpPr>
        <p:spPr>
          <a:xfrm flipV="1">
            <a:off x="7850037" y="3439363"/>
            <a:ext cx="1843546" cy="7645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5F6047B-33E5-499F-B18D-533428F76F48}"/>
              </a:ext>
            </a:extLst>
          </p:cNvPr>
          <p:cNvCxnSpPr>
            <a:cxnSpLocks/>
            <a:endCxn id="14" idx="2"/>
          </p:cNvCxnSpPr>
          <p:nvPr/>
        </p:nvCxnSpPr>
        <p:spPr>
          <a:xfrm>
            <a:off x="7850037" y="2609742"/>
            <a:ext cx="1843546" cy="82962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37A78BC-BA7A-4385-98EC-174E8FEB937C}"/>
              </a:ext>
            </a:extLst>
          </p:cNvPr>
          <p:cNvCxnSpPr>
            <a:cxnSpLocks/>
            <a:endCxn id="14" idx="2"/>
          </p:cNvCxnSpPr>
          <p:nvPr/>
        </p:nvCxnSpPr>
        <p:spPr>
          <a:xfrm>
            <a:off x="7819430" y="2792364"/>
            <a:ext cx="1874153" cy="6469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B15A9F-95F9-4268-8450-05049CC6DBA6}"/>
              </a:ext>
            </a:extLst>
          </p:cNvPr>
          <p:cNvCxnSpPr>
            <a:cxnSpLocks/>
            <a:endCxn id="14" idx="2"/>
          </p:cNvCxnSpPr>
          <p:nvPr/>
        </p:nvCxnSpPr>
        <p:spPr>
          <a:xfrm>
            <a:off x="7850037" y="3001764"/>
            <a:ext cx="1843546" cy="4375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5277600-55A0-4FA3-9557-4C9FDC8B9B70}"/>
              </a:ext>
            </a:extLst>
          </p:cNvPr>
          <p:cNvCxnSpPr>
            <a:cxnSpLocks/>
          </p:cNvCxnSpPr>
          <p:nvPr/>
        </p:nvCxnSpPr>
        <p:spPr>
          <a:xfrm>
            <a:off x="7859679" y="3157948"/>
            <a:ext cx="1784653" cy="2814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50808B1-6F31-45BD-AD43-5A0C97417179}"/>
              </a:ext>
            </a:extLst>
          </p:cNvPr>
          <p:cNvCxnSpPr>
            <a:cxnSpLocks/>
            <a:stCxn id="6" idx="3"/>
          </p:cNvCxnSpPr>
          <p:nvPr/>
        </p:nvCxnSpPr>
        <p:spPr>
          <a:xfrm>
            <a:off x="7802658" y="3429000"/>
            <a:ext cx="1841674" cy="103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BD95647-C33A-4A84-AFC6-CB127F18D7B2}"/>
              </a:ext>
            </a:extLst>
          </p:cNvPr>
          <p:cNvCxnSpPr>
            <a:cxnSpLocks/>
            <a:endCxn id="14" idx="2"/>
          </p:cNvCxnSpPr>
          <p:nvPr/>
        </p:nvCxnSpPr>
        <p:spPr>
          <a:xfrm flipV="1">
            <a:off x="7859679" y="3439363"/>
            <a:ext cx="1833904" cy="15618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CFB2EA6-EC92-4A75-9570-97F719C956DF}"/>
              </a:ext>
            </a:extLst>
          </p:cNvPr>
          <p:cNvCxnSpPr>
            <a:cxnSpLocks/>
          </p:cNvCxnSpPr>
          <p:nvPr/>
        </p:nvCxnSpPr>
        <p:spPr>
          <a:xfrm flipV="1">
            <a:off x="7859679" y="3504407"/>
            <a:ext cx="1784653" cy="23696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7D2C2D-C47E-4C6A-9128-33DE955E95A2}"/>
              </a:ext>
            </a:extLst>
          </p:cNvPr>
          <p:cNvCxnSpPr>
            <a:cxnSpLocks/>
            <a:endCxn id="14" idx="2"/>
          </p:cNvCxnSpPr>
          <p:nvPr/>
        </p:nvCxnSpPr>
        <p:spPr>
          <a:xfrm flipV="1">
            <a:off x="7859679" y="3439363"/>
            <a:ext cx="1833904" cy="5230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181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2">
            <a:hlinkClick r:id="" action="ppaction://media"/>
            <a:extLst>
              <a:ext uri="{FF2B5EF4-FFF2-40B4-BE49-F238E27FC236}">
                <a16:creationId xmlns:a16="http://schemas.microsoft.com/office/drawing/2014/main" id="{B0AD78FC-12E7-429E-BB3C-8F3860DD45B9}"/>
              </a:ext>
            </a:extLst>
          </p:cNvPr>
          <p:cNvPicPr>
            <a:picLocks noChangeAspect="1"/>
          </p:cNvPicPr>
          <p:nvPr>
            <a:videoFile r:link="rId1"/>
            <p:extLst>
              <p:ext uri="{DAA4B4D4-6D71-4841-9C94-3DE7FCFB9230}">
                <p14:media xmlns:p14="http://schemas.microsoft.com/office/powerpoint/2010/main" r:embed="rId2">
                  <p14:trim st="4257" end="14340"/>
                </p14:media>
              </p:ext>
            </p:extLst>
          </p:nvPr>
        </p:nvPicPr>
        <p:blipFill>
          <a:blip r:embed="rId4"/>
          <a:stretch>
            <a:fillRect/>
          </a:stretch>
        </p:blipFill>
        <p:spPr>
          <a:xfrm>
            <a:off x="0" y="-325374"/>
            <a:ext cx="13135312" cy="7183374"/>
          </a:xfrm>
          <a:prstGeom prst="rect">
            <a:avLst/>
          </a:prstGeom>
        </p:spPr>
      </p:pic>
    </p:spTree>
    <p:extLst>
      <p:ext uri="{BB962C8B-B14F-4D97-AF65-F5344CB8AC3E}">
        <p14:creationId xmlns:p14="http://schemas.microsoft.com/office/powerpoint/2010/main" val="292977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5444" y="1851645"/>
            <a:ext cx="9637575"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concurrency</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3129383"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Better limit</a:t>
            </a:r>
            <a:endParaRPr lang="de-CH" sz="6600" dirty="0">
              <a:solidFill>
                <a:schemeClr val="tx2"/>
              </a:solidFill>
            </a:endParaRPr>
          </a:p>
        </p:txBody>
      </p:sp>
    </p:spTree>
    <p:extLst>
      <p:ext uri="{BB962C8B-B14F-4D97-AF65-F5344CB8AC3E}">
        <p14:creationId xmlns:p14="http://schemas.microsoft.com/office/powerpoint/2010/main" val="2313435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812F6A-EF92-416A-8225-7ED9626C89DC}"/>
              </a:ext>
            </a:extLst>
          </p:cNvPr>
          <p:cNvPicPr>
            <a:picLocks noChangeAspect="1"/>
          </p:cNvPicPr>
          <p:nvPr/>
        </p:nvPicPr>
        <p:blipFill>
          <a:blip r:embed="rId3"/>
          <a:stretch>
            <a:fillRect/>
          </a:stretch>
        </p:blipFill>
        <p:spPr>
          <a:xfrm>
            <a:off x="3482992" y="0"/>
            <a:ext cx="5226016" cy="6858000"/>
          </a:xfrm>
          <a:prstGeom prst="rect">
            <a:avLst/>
          </a:prstGeom>
        </p:spPr>
      </p:pic>
      <p:pic>
        <p:nvPicPr>
          <p:cNvPr id="3" name="Picture 2">
            <a:extLst>
              <a:ext uri="{FF2B5EF4-FFF2-40B4-BE49-F238E27FC236}">
                <a16:creationId xmlns:a16="http://schemas.microsoft.com/office/drawing/2014/main" id="{3B6FF927-ED29-404B-A1FB-BC519CC52795}"/>
              </a:ext>
            </a:extLst>
          </p:cNvPr>
          <p:cNvPicPr>
            <a:picLocks noChangeAspect="1"/>
          </p:cNvPicPr>
          <p:nvPr/>
        </p:nvPicPr>
        <p:blipFill rotWithShape="1">
          <a:blip r:embed="rId3"/>
          <a:srcRect t="8839" r="26417" b="60934"/>
          <a:stretch/>
        </p:blipFill>
        <p:spPr>
          <a:xfrm>
            <a:off x="2054470" y="1213095"/>
            <a:ext cx="8083060" cy="4357357"/>
          </a:xfrm>
          <a:prstGeom prst="rect">
            <a:avLst/>
          </a:prstGeom>
        </p:spPr>
      </p:pic>
      <p:pic>
        <p:nvPicPr>
          <p:cNvPr id="4" name="Picture 3">
            <a:extLst>
              <a:ext uri="{FF2B5EF4-FFF2-40B4-BE49-F238E27FC236}">
                <a16:creationId xmlns:a16="http://schemas.microsoft.com/office/drawing/2014/main" id="{8E066E09-F341-49BB-BA16-B95FF06A43C7}"/>
              </a:ext>
            </a:extLst>
          </p:cNvPr>
          <p:cNvPicPr>
            <a:picLocks noChangeAspect="1"/>
          </p:cNvPicPr>
          <p:nvPr/>
        </p:nvPicPr>
        <p:blipFill rotWithShape="1">
          <a:blip r:embed="rId3"/>
          <a:srcRect t="41587" b="26718"/>
          <a:stretch/>
        </p:blipFill>
        <p:spPr>
          <a:xfrm>
            <a:off x="1584245" y="1441139"/>
            <a:ext cx="8676778" cy="3608939"/>
          </a:xfrm>
          <a:prstGeom prst="rect">
            <a:avLst/>
          </a:prstGeom>
        </p:spPr>
      </p:pic>
      <p:pic>
        <p:nvPicPr>
          <p:cNvPr id="5" name="Picture 4">
            <a:extLst>
              <a:ext uri="{FF2B5EF4-FFF2-40B4-BE49-F238E27FC236}">
                <a16:creationId xmlns:a16="http://schemas.microsoft.com/office/drawing/2014/main" id="{971C9773-D8C7-49EB-B54B-00DF13C4D353}"/>
              </a:ext>
            </a:extLst>
          </p:cNvPr>
          <p:cNvPicPr>
            <a:picLocks noChangeAspect="1"/>
          </p:cNvPicPr>
          <p:nvPr/>
        </p:nvPicPr>
        <p:blipFill rotWithShape="1">
          <a:blip r:embed="rId3"/>
          <a:srcRect t="76178" r="39985" b="3403"/>
          <a:stretch/>
        </p:blipFill>
        <p:spPr>
          <a:xfrm>
            <a:off x="2103203" y="1646294"/>
            <a:ext cx="7985595" cy="3565412"/>
          </a:xfrm>
          <a:prstGeom prst="rect">
            <a:avLst/>
          </a:prstGeom>
        </p:spPr>
      </p:pic>
    </p:spTree>
    <p:extLst>
      <p:ext uri="{BB962C8B-B14F-4D97-AF65-F5344CB8AC3E}">
        <p14:creationId xmlns:p14="http://schemas.microsoft.com/office/powerpoint/2010/main" val="283073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xit" presetSubtype="0" fill="hold"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xit" presetSubtype="0" fill="hold" nodeType="withEffect">
                                  <p:stCondLst>
                                    <p:cond delay="0"/>
                                  </p:stCondLst>
                                  <p:childTnLst>
                                    <p:animEffect transition="out" filter="fade">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a:t>
            </a:r>
            <a:endParaRPr lang="de-CH" sz="2400" dirty="0">
              <a:solidFill>
                <a:schemeClr val="accent4"/>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Refunded</a:t>
            </a:r>
            <a:endParaRPr lang="de-CH" sz="2400" dirty="0">
              <a:solidFill>
                <a:schemeClr val="accent4"/>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783467" y="3104494"/>
            <a:ext cx="736099" cy="461665"/>
          </a:xfrm>
          <a:prstGeom prst="rect">
            <a:avLst/>
          </a:prstGeom>
          <a:noFill/>
        </p:spPr>
        <p:txBody>
          <a:bodyPr wrap="none" rtlCol="0">
            <a:spAutoFit/>
          </a:bodyPr>
          <a:lstStyle/>
          <a:p>
            <a:r>
              <a:rPr lang="en-US" sz="2400" dirty="0">
                <a:solidFill>
                  <a:schemeClr val="accent4"/>
                </a:solidFill>
                <a:latin typeface="Yanone Kaffeesatz Regular" panose="02000000000000000000" pitchFamily="2" charset="0"/>
              </a:rPr>
              <a:t>Query</a:t>
            </a:r>
            <a:endParaRPr lang="de-CH" sz="2400" dirty="0">
              <a:solidFill>
                <a:schemeClr val="accent4"/>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415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ssagePump_Demo3">
            <a:hlinkClick r:id="" action="ppaction://media"/>
            <a:extLst>
              <a:ext uri="{FF2B5EF4-FFF2-40B4-BE49-F238E27FC236}">
                <a16:creationId xmlns:a16="http://schemas.microsoft.com/office/drawing/2014/main" id="{5D930669-2472-4CA7-AEC2-40EAB2D850B5}"/>
              </a:ext>
            </a:extLst>
          </p:cNvPr>
          <p:cNvPicPr>
            <a:picLocks noChangeAspect="1"/>
          </p:cNvPicPr>
          <p:nvPr>
            <a:videoFile r:link="rId1"/>
            <p:extLst>
              <p:ext uri="{DAA4B4D4-6D71-4841-9C94-3DE7FCFB9230}">
                <p14:media xmlns:p14="http://schemas.microsoft.com/office/powerpoint/2010/main" r:embed="rId2">
                  <p14:trim st="3230" end="4113"/>
                </p14:media>
              </p:ext>
            </p:extLst>
          </p:nvPr>
        </p:nvPicPr>
        <p:blipFill>
          <a:blip r:embed="rId4"/>
          <a:stretch>
            <a:fillRect/>
          </a:stretch>
        </p:blipFill>
        <p:spPr>
          <a:xfrm>
            <a:off x="0" y="-290032"/>
            <a:ext cx="13070685" cy="7148031"/>
          </a:xfrm>
          <a:prstGeom prst="rect">
            <a:avLst/>
          </a:prstGeom>
        </p:spPr>
      </p:pic>
    </p:spTree>
    <p:extLst>
      <p:ext uri="{BB962C8B-B14F-4D97-AF65-F5344CB8AC3E}">
        <p14:creationId xmlns:p14="http://schemas.microsoft.com/office/powerpoint/2010/main" val="281335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884671" cy="1323439"/>
          </a:xfrm>
          <a:prstGeom prst="rect">
            <a:avLst/>
          </a:prstGeom>
        </p:spPr>
        <p:txBody>
          <a:bodyPr wrap="none">
            <a:spAutoFit/>
          </a:bodyPr>
          <a:lstStyle/>
          <a:p>
            <a:r>
              <a:rPr lang="en-US" sz="4000" dirty="0">
                <a:solidFill>
                  <a:schemeClr val="accent4"/>
                </a:solidFill>
                <a:latin typeface="Yanone Kaffeesatz Regular" panose="02000000000000000000" pitchFamily="2" charset="0"/>
              </a:rPr>
              <a:t>Semaphore</a:t>
            </a:r>
            <a:r>
              <a:rPr lang="en-US" sz="4000" dirty="0">
                <a:solidFill>
                  <a:schemeClr val="tx2"/>
                </a:solidFill>
                <a:latin typeface="Yanone Kaffeesatz Regular" panose="02000000000000000000" pitchFamily="2" charset="0"/>
              </a:rPr>
              <a:t> controls floodgate</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3773790"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a:t>
            </a:r>
            <a:endParaRPr lang="en-US" dirty="0"/>
          </a:p>
        </p:txBody>
      </p:sp>
    </p:spTree>
    <p:extLst>
      <p:ext uri="{BB962C8B-B14F-4D97-AF65-F5344CB8AC3E}">
        <p14:creationId xmlns:p14="http://schemas.microsoft.com/office/powerpoint/2010/main" val="1216308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1C355-CC12-41A2-9855-CF7BC855F61A}"/>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1136650"/>
            <a:ext cx="12192000" cy="7994650"/>
          </a:xfrm>
          <a:prstGeom prst="rect">
            <a:avLst/>
          </a:prstGeom>
        </p:spPr>
      </p:pic>
      <p:sp>
        <p:nvSpPr>
          <p:cNvPr id="4" name="Rectangle 3">
            <a:extLst>
              <a:ext uri="{FF2B5EF4-FFF2-40B4-BE49-F238E27FC236}">
                <a16:creationId xmlns:a16="http://schemas.microsoft.com/office/drawing/2014/main" id="{A3846786-6EE4-4AB5-BF5F-69F274AC4038}"/>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EEDA8-4EAF-45C4-B01A-EAEDD49E31AA}"/>
              </a:ext>
            </a:extLst>
          </p:cNvPr>
          <p:cNvSpPr txBox="1"/>
          <p:nvPr/>
        </p:nvSpPr>
        <p:spPr>
          <a:xfrm>
            <a:off x="1243904" y="1811388"/>
            <a:ext cx="1001267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As time passes</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65881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0493" y="1851645"/>
            <a:ext cx="9551013"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flextensible</a:t>
            </a:r>
            <a:endParaRPr lang="de-CH" sz="8000" dirty="0">
              <a:solidFill>
                <a:schemeClr val="accent4"/>
              </a:solidFill>
              <a:latin typeface="Yanone Kaffeesatz Regular" panose="02000000000000000000" pitchFamily="2" charset="0"/>
            </a:endParaRPr>
          </a:p>
        </p:txBody>
      </p:sp>
      <p:sp>
        <p:nvSpPr>
          <p:cNvPr id="4" name="Rectangle 3"/>
          <p:cNvSpPr/>
          <p:nvPr/>
        </p:nvSpPr>
        <p:spPr>
          <a:xfrm>
            <a:off x="627997" y="961799"/>
            <a:ext cx="2053767"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Make it</a:t>
            </a:r>
            <a:endParaRPr lang="de-CH" sz="6600" dirty="0">
              <a:solidFill>
                <a:schemeClr val="tx2"/>
              </a:solidFill>
            </a:endParaRPr>
          </a:p>
        </p:txBody>
      </p:sp>
    </p:spTree>
    <p:extLst>
      <p:ext uri="{BB962C8B-B14F-4D97-AF65-F5344CB8AC3E}">
        <p14:creationId xmlns:p14="http://schemas.microsoft.com/office/powerpoint/2010/main" val="268480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1C1D6-A773-49CC-B0DE-29E9C2CC6DB7}"/>
              </a:ext>
            </a:extLst>
          </p:cNvPr>
          <p:cNvPicPr>
            <a:picLocks noChangeAspect="1"/>
          </p:cNvPicPr>
          <p:nvPr/>
        </p:nvPicPr>
        <p:blipFill>
          <a:blip r:embed="rId2"/>
          <a:stretch>
            <a:fillRect/>
          </a:stretch>
        </p:blipFill>
        <p:spPr>
          <a:xfrm>
            <a:off x="2952545" y="0"/>
            <a:ext cx="6286910" cy="6858000"/>
          </a:xfrm>
          <a:prstGeom prst="rect">
            <a:avLst/>
          </a:prstGeom>
        </p:spPr>
      </p:pic>
      <p:grpSp>
        <p:nvGrpSpPr>
          <p:cNvPr id="11" name="Group 10">
            <a:extLst>
              <a:ext uri="{FF2B5EF4-FFF2-40B4-BE49-F238E27FC236}">
                <a16:creationId xmlns:a16="http://schemas.microsoft.com/office/drawing/2014/main" id="{10FD7E3A-5C45-4FB1-AD8A-CC50CC483CBD}"/>
              </a:ext>
            </a:extLst>
          </p:cNvPr>
          <p:cNvGrpSpPr/>
          <p:nvPr/>
        </p:nvGrpSpPr>
        <p:grpSpPr>
          <a:xfrm>
            <a:off x="2830530" y="-35960"/>
            <a:ext cx="7570235" cy="6929920"/>
            <a:chOff x="2830530" y="-35960"/>
            <a:chExt cx="7570235" cy="6929920"/>
          </a:xfrm>
        </p:grpSpPr>
        <p:grpSp>
          <p:nvGrpSpPr>
            <p:cNvPr id="10" name="Group 9">
              <a:extLst>
                <a:ext uri="{FF2B5EF4-FFF2-40B4-BE49-F238E27FC236}">
                  <a16:creationId xmlns:a16="http://schemas.microsoft.com/office/drawing/2014/main" id="{758A70FD-88DD-45C9-A76E-01D2DC98D55E}"/>
                </a:ext>
              </a:extLst>
            </p:cNvPr>
            <p:cNvGrpSpPr/>
            <p:nvPr/>
          </p:nvGrpSpPr>
          <p:grpSpPr>
            <a:xfrm>
              <a:off x="2830530" y="-35960"/>
              <a:ext cx="7447490" cy="6929920"/>
              <a:chOff x="2830530" y="-35960"/>
              <a:chExt cx="7447490" cy="6929920"/>
            </a:xfrm>
          </p:grpSpPr>
          <p:sp>
            <p:nvSpPr>
              <p:cNvPr id="3" name="Rectangle 2">
                <a:extLst>
                  <a:ext uri="{FF2B5EF4-FFF2-40B4-BE49-F238E27FC236}">
                    <a16:creationId xmlns:a16="http://schemas.microsoft.com/office/drawing/2014/main" id="{BD1E04AF-7EAC-4721-B015-9CCA0F222366}"/>
                  </a:ext>
                </a:extLst>
              </p:cNvPr>
              <p:cNvSpPr/>
              <p:nvPr/>
            </p:nvSpPr>
            <p:spPr>
              <a:xfrm>
                <a:off x="2830530" y="-35960"/>
                <a:ext cx="7238144" cy="394014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Rectangle 4">
                <a:extLst>
                  <a:ext uri="{FF2B5EF4-FFF2-40B4-BE49-F238E27FC236}">
                    <a16:creationId xmlns:a16="http://schemas.microsoft.com/office/drawing/2014/main" id="{B8DFAA19-16EC-4410-8C63-57EBA0D4943F}"/>
                  </a:ext>
                </a:extLst>
              </p:cNvPr>
              <p:cNvSpPr/>
              <p:nvPr/>
            </p:nvSpPr>
            <p:spPr>
              <a:xfrm>
                <a:off x="3039876" y="4756935"/>
                <a:ext cx="7238144" cy="213702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9" name="Group 8">
              <a:extLst>
                <a:ext uri="{FF2B5EF4-FFF2-40B4-BE49-F238E27FC236}">
                  <a16:creationId xmlns:a16="http://schemas.microsoft.com/office/drawing/2014/main" id="{5AED6347-2D38-4F3F-8DF8-F6CB1B17CFD1}"/>
                </a:ext>
              </a:extLst>
            </p:cNvPr>
            <p:cNvGrpSpPr/>
            <p:nvPr/>
          </p:nvGrpSpPr>
          <p:grpSpPr>
            <a:xfrm>
              <a:off x="6801491" y="564598"/>
              <a:ext cx="3599274" cy="3339582"/>
              <a:chOff x="6801491" y="564598"/>
              <a:chExt cx="3599274" cy="3339582"/>
            </a:xfrm>
          </p:grpSpPr>
          <p:sp>
            <p:nvSpPr>
              <p:cNvPr id="6" name="Arrow: Down 5">
                <a:extLst>
                  <a:ext uri="{FF2B5EF4-FFF2-40B4-BE49-F238E27FC236}">
                    <a16:creationId xmlns:a16="http://schemas.microsoft.com/office/drawing/2014/main" id="{2F3EA393-F449-42D3-997C-637F40C00778}"/>
                  </a:ext>
                </a:extLst>
              </p:cNvPr>
              <p:cNvSpPr/>
              <p:nvPr/>
            </p:nvSpPr>
            <p:spPr>
              <a:xfrm>
                <a:off x="6801491" y="2925772"/>
                <a:ext cx="595901" cy="978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5E5CC6F3-DDC5-4AB6-8B03-302BAC50F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615" y="564598"/>
                <a:ext cx="3486150" cy="2238375"/>
              </a:xfrm>
              <a:prstGeom prst="rect">
                <a:avLst/>
              </a:prstGeom>
            </p:spPr>
          </p:pic>
        </p:grpSp>
      </p:grpSp>
    </p:spTree>
    <p:extLst>
      <p:ext uri="{BB962C8B-B14F-4D97-AF65-F5344CB8AC3E}">
        <p14:creationId xmlns:p14="http://schemas.microsoft.com/office/powerpoint/2010/main" val="104649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1000B-515F-414B-9FC3-6521168AAAB8}"/>
              </a:ext>
            </a:extLst>
          </p:cNvPr>
          <p:cNvPicPr>
            <a:picLocks noChangeAspect="1"/>
          </p:cNvPicPr>
          <p:nvPr/>
        </p:nvPicPr>
        <p:blipFill>
          <a:blip r:embed="rId2"/>
          <a:stretch>
            <a:fillRect/>
          </a:stretch>
        </p:blipFill>
        <p:spPr>
          <a:xfrm>
            <a:off x="742383" y="0"/>
            <a:ext cx="8930390" cy="6858000"/>
          </a:xfrm>
          <a:prstGeom prst="rect">
            <a:avLst/>
          </a:prstGeom>
        </p:spPr>
      </p:pic>
      <p:pic>
        <p:nvPicPr>
          <p:cNvPr id="6" name="Picture 5">
            <a:extLst>
              <a:ext uri="{FF2B5EF4-FFF2-40B4-BE49-F238E27FC236}">
                <a16:creationId xmlns:a16="http://schemas.microsoft.com/office/drawing/2014/main" id="{5F7B5CDE-C6BD-43D3-9BD9-8DDFF65FF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718" y="1556904"/>
            <a:ext cx="3851564" cy="3851564"/>
          </a:xfrm>
          <a:prstGeom prst="rect">
            <a:avLst/>
          </a:prstGeom>
        </p:spPr>
      </p:pic>
    </p:spTree>
    <p:extLst>
      <p:ext uri="{BB962C8B-B14F-4D97-AF65-F5344CB8AC3E}">
        <p14:creationId xmlns:p14="http://schemas.microsoft.com/office/powerpoint/2010/main" val="358095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8378-3F27-41FF-81E8-E0069F7DF20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1051464"/>
            <a:ext cx="12192000" cy="8128000"/>
          </a:xfrm>
          <a:prstGeom prst="rect">
            <a:avLst/>
          </a:prstGeom>
        </p:spPr>
      </p:pic>
      <p:pic>
        <p:nvPicPr>
          <p:cNvPr id="4" name="Picture 3">
            <a:extLst>
              <a:ext uri="{FF2B5EF4-FFF2-40B4-BE49-F238E27FC236}">
                <a16:creationId xmlns:a16="http://schemas.microsoft.com/office/drawing/2014/main" id="{08B627DF-20C6-457F-BFB1-EF64C2ACF38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067464"/>
            <a:ext cx="12192000" cy="9144000"/>
          </a:xfrm>
          <a:prstGeom prst="rect">
            <a:avLst/>
          </a:prstGeom>
        </p:spPr>
      </p:pic>
      <p:pic>
        <p:nvPicPr>
          <p:cNvPr id="6" name="Picture 5">
            <a:extLst>
              <a:ext uri="{FF2B5EF4-FFF2-40B4-BE49-F238E27FC236}">
                <a16:creationId xmlns:a16="http://schemas.microsoft.com/office/drawing/2014/main" id="{FAB9CFDC-D8E9-468B-9F8C-A6EF264DEE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737062"/>
            <a:ext cx="12192000" cy="7726631"/>
          </a:xfrm>
          <a:prstGeom prst="rect">
            <a:avLst/>
          </a:prstGeom>
        </p:spPr>
      </p:pic>
      <p:sp>
        <p:nvSpPr>
          <p:cNvPr id="7" name="TextBox 6">
            <a:extLst>
              <a:ext uri="{FF2B5EF4-FFF2-40B4-BE49-F238E27FC236}">
                <a16:creationId xmlns:a16="http://schemas.microsoft.com/office/drawing/2014/main" id="{BF24736D-A35C-4993-9FEF-6D9D91B4352E}"/>
              </a:ext>
            </a:extLst>
          </p:cNvPr>
          <p:cNvSpPr txBox="1"/>
          <p:nvPr/>
        </p:nvSpPr>
        <p:spPr>
          <a:xfrm>
            <a:off x="5813367" y="6488668"/>
            <a:ext cx="6260047"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https://www.americanroadmagazine.com/forum/gallery/image/1754-crazy-car-hi-res/</a:t>
            </a:r>
          </a:p>
        </p:txBody>
      </p:sp>
      <p:sp>
        <p:nvSpPr>
          <p:cNvPr id="8" name="TextBox 7">
            <a:extLst>
              <a:ext uri="{FF2B5EF4-FFF2-40B4-BE49-F238E27FC236}">
                <a16:creationId xmlns:a16="http://schemas.microsoft.com/office/drawing/2014/main" id="{9097A4C6-8953-4563-86A4-1643EB76E9E5}"/>
              </a:ext>
            </a:extLst>
          </p:cNvPr>
          <p:cNvSpPr txBox="1"/>
          <p:nvPr/>
        </p:nvSpPr>
        <p:spPr>
          <a:xfrm>
            <a:off x="5813366" y="6488668"/>
            <a:ext cx="3793026" cy="369332"/>
          </a:xfrm>
          <a:prstGeom prst="rect">
            <a:avLst/>
          </a:prstGeom>
          <a:noFill/>
        </p:spPr>
        <p:txBody>
          <a:bodyPr wrap="none" rtlCol="0">
            <a:spAutoFit/>
          </a:bodyPr>
          <a:lstStyle/>
          <a:p>
            <a:r>
              <a:rPr lang="en-US" dirty="0">
                <a:solidFill>
                  <a:schemeClr val="accent4"/>
                </a:solidFill>
                <a:latin typeface="Yanone Kaffeesatz Bold" panose="02000000000000000000" pitchFamily="2" charset="0"/>
              </a:rPr>
              <a:t>https://www.ala.co.uk/connect/top-10-crazy-cars/</a:t>
            </a:r>
          </a:p>
        </p:txBody>
      </p:sp>
    </p:spTree>
    <p:extLst>
      <p:ext uri="{BB962C8B-B14F-4D97-AF65-F5344CB8AC3E}">
        <p14:creationId xmlns:p14="http://schemas.microsoft.com/office/powerpoint/2010/main" val="14490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xit" presetSubtype="10" fill="hold" grpId="1" nodeType="withEffect">
                                  <p:stCondLst>
                                    <p:cond delay="0"/>
                                  </p:stCondLst>
                                  <p:childTnLst>
                                    <p:animEffect transition="out" filter="randombar(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AA6C0-B089-4745-BA91-CBA09279932C}"/>
              </a:ext>
            </a:extLst>
          </p:cNvPr>
          <p:cNvSpPr txBox="1"/>
          <p:nvPr/>
        </p:nvSpPr>
        <p:spPr>
          <a:xfrm>
            <a:off x="1193972" y="1851645"/>
            <a:ext cx="10043134"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transactions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1F386F20-16B7-49F9-94AE-8213CD8C92BA}"/>
              </a:ext>
            </a:extLst>
          </p:cNvPr>
          <p:cNvSpPr/>
          <p:nvPr/>
        </p:nvSpPr>
        <p:spPr>
          <a:xfrm>
            <a:off x="627997" y="961799"/>
            <a:ext cx="3148619"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Life beyond</a:t>
            </a:r>
            <a:endParaRPr lang="de-CH" sz="6600" dirty="0">
              <a:solidFill>
                <a:schemeClr val="tx2"/>
              </a:solidFill>
            </a:endParaRPr>
          </a:p>
        </p:txBody>
      </p:sp>
    </p:spTree>
    <p:extLst>
      <p:ext uri="{BB962C8B-B14F-4D97-AF65-F5344CB8AC3E}">
        <p14:creationId xmlns:p14="http://schemas.microsoft.com/office/powerpoint/2010/main" val="4167080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1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7"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19" idx="3"/>
            <a:endCxn id="7"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761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055754-4CBA-4874-A8AD-D653B92CED08}"/>
              </a:ext>
            </a:extLst>
          </p:cNvPr>
          <p:cNvSpPr/>
          <p:nvPr/>
        </p:nvSpPr>
        <p:spPr>
          <a:xfrm>
            <a:off x="1249051" y="506089"/>
            <a:ext cx="3377848"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Build</a:t>
            </a:r>
            <a:endParaRPr lang="en-US" sz="16600" dirty="0">
              <a:solidFill>
                <a:schemeClr val="accent2"/>
              </a:solidFill>
            </a:endParaRPr>
          </a:p>
        </p:txBody>
      </p:sp>
      <p:sp>
        <p:nvSpPr>
          <p:cNvPr id="3" name="Rectangle 2">
            <a:extLst>
              <a:ext uri="{FF2B5EF4-FFF2-40B4-BE49-F238E27FC236}">
                <a16:creationId xmlns:a16="http://schemas.microsoft.com/office/drawing/2014/main" id="{BD98B37D-7C2E-481F-B37D-FBE892E827A5}"/>
              </a:ext>
            </a:extLst>
          </p:cNvPr>
          <p:cNvSpPr/>
          <p:nvPr/>
        </p:nvSpPr>
        <p:spPr>
          <a:xfrm>
            <a:off x="5537995" y="2497976"/>
            <a:ext cx="1116011" cy="1862048"/>
          </a:xfrm>
          <a:prstGeom prst="rect">
            <a:avLst/>
          </a:prstGeom>
        </p:spPr>
        <p:txBody>
          <a:bodyPr wrap="none">
            <a:spAutoFit/>
          </a:bodyPr>
          <a:lstStyle/>
          <a:p>
            <a:r>
              <a:rPr lang="en-US" sz="11500" dirty="0">
                <a:solidFill>
                  <a:schemeClr val="tx2"/>
                </a:solidFill>
                <a:latin typeface="Yanone Kaffeesatz Regular" panose="02000000000000000000" pitchFamily="2" charset="0"/>
              </a:rPr>
              <a:t>or</a:t>
            </a:r>
            <a:endParaRPr lang="en-US" dirty="0"/>
          </a:p>
        </p:txBody>
      </p:sp>
      <p:sp>
        <p:nvSpPr>
          <p:cNvPr id="4" name="Rectangle 3">
            <a:extLst>
              <a:ext uri="{FF2B5EF4-FFF2-40B4-BE49-F238E27FC236}">
                <a16:creationId xmlns:a16="http://schemas.microsoft.com/office/drawing/2014/main" id="{56DC8BD5-7EA2-4F5A-8D10-0D830169659E}"/>
              </a:ext>
            </a:extLst>
          </p:cNvPr>
          <p:cNvSpPr/>
          <p:nvPr/>
        </p:nvSpPr>
        <p:spPr>
          <a:xfrm>
            <a:off x="8199066" y="3628851"/>
            <a:ext cx="2573140" cy="2646878"/>
          </a:xfrm>
          <a:prstGeom prst="rect">
            <a:avLst/>
          </a:prstGeom>
        </p:spPr>
        <p:txBody>
          <a:bodyPr wrap="none">
            <a:spAutoFit/>
          </a:bodyPr>
          <a:lstStyle/>
          <a:p>
            <a:r>
              <a:rPr lang="en-US" sz="16600" dirty="0">
                <a:solidFill>
                  <a:schemeClr val="accent2"/>
                </a:solidFill>
                <a:latin typeface="Yanone Kaffeesatz Regular" panose="02000000000000000000" pitchFamily="2" charset="0"/>
              </a:rPr>
              <a:t>Buy</a:t>
            </a:r>
            <a:endParaRPr lang="en-US" sz="6000" dirty="0">
              <a:solidFill>
                <a:schemeClr val="accent2"/>
              </a:solidFill>
            </a:endParaRPr>
          </a:p>
        </p:txBody>
      </p:sp>
      <p:pic>
        <p:nvPicPr>
          <p:cNvPr id="6" name="Picture 5">
            <a:extLst>
              <a:ext uri="{FF2B5EF4-FFF2-40B4-BE49-F238E27FC236}">
                <a16:creationId xmlns:a16="http://schemas.microsoft.com/office/drawing/2014/main" id="{056C5017-6DD5-4A1C-92C3-F5364B92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25" y="3101340"/>
            <a:ext cx="2857500" cy="2857500"/>
          </a:xfrm>
          <a:prstGeom prst="rect">
            <a:avLst/>
          </a:prstGeom>
        </p:spPr>
      </p:pic>
      <p:pic>
        <p:nvPicPr>
          <p:cNvPr id="10" name="Picture 9">
            <a:extLst>
              <a:ext uri="{FF2B5EF4-FFF2-40B4-BE49-F238E27FC236}">
                <a16:creationId xmlns:a16="http://schemas.microsoft.com/office/drawing/2014/main" id="{4C5172F6-C4C7-4E5E-89AC-B9287AFE3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620" y="748851"/>
            <a:ext cx="2536032" cy="2880000"/>
          </a:xfrm>
          <a:prstGeom prst="rect">
            <a:avLst/>
          </a:prstGeom>
        </p:spPr>
      </p:pic>
    </p:spTree>
    <p:extLst>
      <p:ext uri="{BB962C8B-B14F-4D97-AF65-F5344CB8AC3E}">
        <p14:creationId xmlns:p14="http://schemas.microsoft.com/office/powerpoint/2010/main" val="8953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9C6D54C8-904D-4A90-BB15-46F43A3B97C8}"/>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4" name="Cylinder 3">
            <a:extLst>
              <a:ext uri="{FF2B5EF4-FFF2-40B4-BE49-F238E27FC236}">
                <a16:creationId xmlns:a16="http://schemas.microsoft.com/office/drawing/2014/main" id="{E3B5DE53-D2E0-490E-B4D8-583F3108EEB5}"/>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811EFDA4-77F4-454A-A4B9-B0F2C749619D}"/>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Rectangle 5">
            <a:extLst>
              <a:ext uri="{FF2B5EF4-FFF2-40B4-BE49-F238E27FC236}">
                <a16:creationId xmlns:a16="http://schemas.microsoft.com/office/drawing/2014/main" id="{CFA5F702-94C8-4F85-BF64-09DAB8B9EDEE}"/>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7" name="Cylinder 6">
            <a:extLst>
              <a:ext uri="{FF2B5EF4-FFF2-40B4-BE49-F238E27FC236}">
                <a16:creationId xmlns:a16="http://schemas.microsoft.com/office/drawing/2014/main" id="{CA4DF2E0-36CB-4015-B143-63503077121D}"/>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8" name="TextBox 7">
            <a:extLst>
              <a:ext uri="{FF2B5EF4-FFF2-40B4-BE49-F238E27FC236}">
                <a16:creationId xmlns:a16="http://schemas.microsoft.com/office/drawing/2014/main" id="{FE70B197-7996-458C-9E90-118F90956296}"/>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9" name="Rectangle 8">
            <a:extLst>
              <a:ext uri="{FF2B5EF4-FFF2-40B4-BE49-F238E27FC236}">
                <a16:creationId xmlns:a16="http://schemas.microsoft.com/office/drawing/2014/main" id="{B9C85B8B-ABC7-46CB-B15C-376F4333AB1F}"/>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10" name="Rectangle 9">
            <a:extLst>
              <a:ext uri="{FF2B5EF4-FFF2-40B4-BE49-F238E27FC236}">
                <a16:creationId xmlns:a16="http://schemas.microsoft.com/office/drawing/2014/main" id="{50C52231-7631-4D61-B2D8-F04886734A1F}"/>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1" name="Straight Arrow Connector 10">
            <a:extLst>
              <a:ext uri="{FF2B5EF4-FFF2-40B4-BE49-F238E27FC236}">
                <a16:creationId xmlns:a16="http://schemas.microsoft.com/office/drawing/2014/main" id="{CEF5A84F-5147-4747-BDE7-0ED8DAD8C6FC}"/>
              </a:ext>
            </a:extLst>
          </p:cNvPr>
          <p:cNvCxnSpPr>
            <a:cxnSpLocks/>
            <a:stCxn id="9" idx="1"/>
            <a:endCxn id="5"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23FF5-BFFB-43AA-8286-A60D4B91D50E}"/>
              </a:ext>
            </a:extLst>
          </p:cNvPr>
          <p:cNvCxnSpPr>
            <a:cxnSpLocks/>
            <a:stCxn id="10" idx="1"/>
            <a:endCxn id="5"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Cylinder 16">
            <a:extLst>
              <a:ext uri="{FF2B5EF4-FFF2-40B4-BE49-F238E27FC236}">
                <a16:creationId xmlns:a16="http://schemas.microsoft.com/office/drawing/2014/main" id="{E0AC5747-1F55-4BFD-A20B-F818C204009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9" name="Rectangle 18">
            <a:extLst>
              <a:ext uri="{FF2B5EF4-FFF2-40B4-BE49-F238E27FC236}">
                <a16:creationId xmlns:a16="http://schemas.microsoft.com/office/drawing/2014/main" id="{35400D45-4639-4B9E-ABB3-88BEC0539A95}"/>
              </a:ext>
            </a:extLst>
          </p:cNvPr>
          <p:cNvSpPr/>
          <p:nvPr/>
        </p:nvSpPr>
        <p:spPr>
          <a:xfrm>
            <a:off x="4973785" y="3156886"/>
            <a:ext cx="2260901" cy="106809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Yanone Kaffeesatz Regular" panose="02000000000000000000" pitchFamily="2" charset="0"/>
              </a:rPr>
              <a:t>Failed</a:t>
            </a:r>
          </a:p>
        </p:txBody>
      </p:sp>
      <p:cxnSp>
        <p:nvCxnSpPr>
          <p:cNvPr id="20" name="Straight Arrow Connector 19">
            <a:extLst>
              <a:ext uri="{FF2B5EF4-FFF2-40B4-BE49-F238E27FC236}">
                <a16:creationId xmlns:a16="http://schemas.microsoft.com/office/drawing/2014/main" id="{1CFB16B7-FF4E-41B8-A14D-9F308B7D93AC}"/>
              </a:ext>
            </a:extLst>
          </p:cNvPr>
          <p:cNvCxnSpPr>
            <a:cxnSpLocks/>
            <a:stCxn id="19" idx="3"/>
          </p:cNvCxnSpPr>
          <p:nvPr/>
        </p:nvCxnSpPr>
        <p:spPr>
          <a:xfrm flipV="1">
            <a:off x="7234686" y="2500437"/>
            <a:ext cx="1118283" cy="11904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580558-0410-4475-8B74-30F652626A77}"/>
              </a:ext>
            </a:extLst>
          </p:cNvPr>
          <p:cNvCxnSpPr>
            <a:cxnSpLocks/>
            <a:stCxn id="19" idx="3"/>
          </p:cNvCxnSpPr>
          <p:nvPr/>
        </p:nvCxnSpPr>
        <p:spPr>
          <a:xfrm flipV="1">
            <a:off x="7234686" y="3602955"/>
            <a:ext cx="1118283" cy="879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125841-5577-4C44-9960-3AAD5FEF4621}"/>
              </a:ext>
            </a:extLst>
          </p:cNvPr>
          <p:cNvCxnSpPr>
            <a:cxnSpLocks/>
            <a:stCxn id="21" idx="3"/>
            <a:endCxn id="7" idx="2"/>
          </p:cNvCxnSpPr>
          <p:nvPr/>
        </p:nvCxnSpPr>
        <p:spPr>
          <a:xfrm>
            <a:off x="7232089" y="2398897"/>
            <a:ext cx="1003535" cy="27778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8">
            <a:extLst>
              <a:ext uri="{FF2B5EF4-FFF2-40B4-BE49-F238E27FC236}">
                <a16:creationId xmlns:a16="http://schemas.microsoft.com/office/drawing/2014/main" id="{BCBAFA57-A0FD-4DD1-B5C9-119D5D88DF95}"/>
              </a:ext>
            </a:extLst>
          </p:cNvPr>
          <p:cNvSpPr/>
          <p:nvPr/>
        </p:nvSpPr>
        <p:spPr>
          <a:xfrm>
            <a:off x="4973785" y="1790204"/>
            <a:ext cx="2258304" cy="12173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Successful</a:t>
            </a:r>
          </a:p>
        </p:txBody>
      </p:sp>
      <p:cxnSp>
        <p:nvCxnSpPr>
          <p:cNvPr id="26" name="Straight Arrow Connector 29">
            <a:extLst>
              <a:ext uri="{FF2B5EF4-FFF2-40B4-BE49-F238E27FC236}">
                <a16:creationId xmlns:a16="http://schemas.microsoft.com/office/drawing/2014/main" id="{CFCF683F-A3BE-4D5D-9489-B6E23DD794B3}"/>
              </a:ext>
            </a:extLst>
          </p:cNvPr>
          <p:cNvCxnSpPr>
            <a:cxnSpLocks/>
            <a:stCxn id="19" idx="3"/>
            <a:endCxn id="7" idx="2"/>
          </p:cNvCxnSpPr>
          <p:nvPr/>
        </p:nvCxnSpPr>
        <p:spPr>
          <a:xfrm>
            <a:off x="7234686" y="3690931"/>
            <a:ext cx="1000938" cy="1485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96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ylinder 1">
            <a:extLst>
              <a:ext uri="{FF2B5EF4-FFF2-40B4-BE49-F238E27FC236}">
                <a16:creationId xmlns:a16="http://schemas.microsoft.com/office/drawing/2014/main" id="{F2FB02AE-EC11-4CC0-A152-788B0D0D36A2}"/>
              </a:ext>
            </a:extLst>
          </p:cNvPr>
          <p:cNvSpPr/>
          <p:nvPr/>
        </p:nvSpPr>
        <p:spPr>
          <a:xfrm rot="16200000">
            <a:off x="2395548" y="2087867"/>
            <a:ext cx="1273275" cy="278578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23" name="Cylinder 3">
            <a:extLst>
              <a:ext uri="{FF2B5EF4-FFF2-40B4-BE49-F238E27FC236}">
                <a16:creationId xmlns:a16="http://schemas.microsoft.com/office/drawing/2014/main" id="{9999939C-3041-4960-8B63-D5CFECEDC20A}"/>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3D2FCD0E-8E7A-4680-90D1-22E4F46B6C88}"/>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7" name="Rectangle 5">
            <a:extLst>
              <a:ext uri="{FF2B5EF4-FFF2-40B4-BE49-F238E27FC236}">
                <a16:creationId xmlns:a16="http://schemas.microsoft.com/office/drawing/2014/main" id="{CC16A6CC-BD1D-4F2E-A638-164820BA89D1}"/>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28" name="Cylinder 6">
            <a:extLst>
              <a:ext uri="{FF2B5EF4-FFF2-40B4-BE49-F238E27FC236}">
                <a16:creationId xmlns:a16="http://schemas.microsoft.com/office/drawing/2014/main" id="{11D57B7E-55D7-444C-ABCE-A135D7B0B639}"/>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29" name="TextBox 7">
            <a:extLst>
              <a:ext uri="{FF2B5EF4-FFF2-40B4-BE49-F238E27FC236}">
                <a16:creationId xmlns:a16="http://schemas.microsoft.com/office/drawing/2014/main" id="{9AD2C298-72F3-4F0C-AFBC-60572BA53590}"/>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31" name="Rectangle 8">
            <a:extLst>
              <a:ext uri="{FF2B5EF4-FFF2-40B4-BE49-F238E27FC236}">
                <a16:creationId xmlns:a16="http://schemas.microsoft.com/office/drawing/2014/main" id="{C6EB8AFA-FB03-41CE-91F4-6B7EF9AF0F89}"/>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32" name="Rectangle 9">
            <a:extLst>
              <a:ext uri="{FF2B5EF4-FFF2-40B4-BE49-F238E27FC236}">
                <a16:creationId xmlns:a16="http://schemas.microsoft.com/office/drawing/2014/main" id="{5506BA58-F51F-4218-AC5E-0C4C91D2DED3}"/>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33" name="Straight Arrow Connector 10">
            <a:extLst>
              <a:ext uri="{FF2B5EF4-FFF2-40B4-BE49-F238E27FC236}">
                <a16:creationId xmlns:a16="http://schemas.microsoft.com/office/drawing/2014/main" id="{66A93657-DB8F-4A7C-9CB8-BF744A4827D4}"/>
              </a:ext>
            </a:extLst>
          </p:cNvPr>
          <p:cNvCxnSpPr>
            <a:cxnSpLocks/>
            <a:stCxn id="31" idx="1"/>
            <a:endCxn id="2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
            <a:extLst>
              <a:ext uri="{FF2B5EF4-FFF2-40B4-BE49-F238E27FC236}">
                <a16:creationId xmlns:a16="http://schemas.microsoft.com/office/drawing/2014/main" id="{9450F48A-E8A8-4A2D-A92D-46A89F85CDF9}"/>
              </a:ext>
            </a:extLst>
          </p:cNvPr>
          <p:cNvCxnSpPr>
            <a:cxnSpLocks/>
            <a:stCxn id="32" idx="1"/>
            <a:endCxn id="2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Cylinder 16">
            <a:extLst>
              <a:ext uri="{FF2B5EF4-FFF2-40B4-BE49-F238E27FC236}">
                <a16:creationId xmlns:a16="http://schemas.microsoft.com/office/drawing/2014/main" id="{DB317179-56E9-4E3B-AA6F-C9520289898A}"/>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36" name="Rectangle 18">
            <a:extLst>
              <a:ext uri="{FF2B5EF4-FFF2-40B4-BE49-F238E27FC236}">
                <a16:creationId xmlns:a16="http://schemas.microsoft.com/office/drawing/2014/main" id="{5EBBEF62-0B59-44A2-A145-420922399C5E}"/>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37" name="Straight Arrow Connector 19">
            <a:extLst>
              <a:ext uri="{FF2B5EF4-FFF2-40B4-BE49-F238E27FC236}">
                <a16:creationId xmlns:a16="http://schemas.microsoft.com/office/drawing/2014/main" id="{6782F642-1643-45B0-B9DD-3B87144CBE9D}"/>
              </a:ext>
            </a:extLst>
          </p:cNvPr>
          <p:cNvCxnSpPr>
            <a:cxnSpLocks/>
            <a:stCxn id="36" idx="3"/>
          </p:cNvCxnSpPr>
          <p:nvPr/>
        </p:nvCxnSpPr>
        <p:spPr>
          <a:xfrm flipV="1">
            <a:off x="7234686" y="2500435"/>
            <a:ext cx="1118283" cy="50715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24">
            <a:extLst>
              <a:ext uri="{FF2B5EF4-FFF2-40B4-BE49-F238E27FC236}">
                <a16:creationId xmlns:a16="http://schemas.microsoft.com/office/drawing/2014/main" id="{E626E045-7922-4A79-B46C-12EC89589DB3}"/>
              </a:ext>
            </a:extLst>
          </p:cNvPr>
          <p:cNvCxnSpPr>
            <a:cxnSpLocks/>
            <a:stCxn id="36" idx="3"/>
          </p:cNvCxnSpPr>
          <p:nvPr/>
        </p:nvCxnSpPr>
        <p:spPr>
          <a:xfrm>
            <a:off x="7234686" y="3007590"/>
            <a:ext cx="1118283" cy="59536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9">
            <a:extLst>
              <a:ext uri="{FF2B5EF4-FFF2-40B4-BE49-F238E27FC236}">
                <a16:creationId xmlns:a16="http://schemas.microsoft.com/office/drawing/2014/main" id="{F8DF8FFD-F29D-4452-9106-AA058725E44D}"/>
              </a:ext>
            </a:extLst>
          </p:cNvPr>
          <p:cNvCxnSpPr>
            <a:cxnSpLocks/>
            <a:stCxn id="36" idx="3"/>
            <a:endCxn id="28"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9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750" fill="hold"/>
                                        <p:tgtEl>
                                          <p:spTgt spid="38"/>
                                        </p:tgtEl>
                                        <p:attrNameLst>
                                          <p:attrName>stroke.color</p:attrName>
                                        </p:attrNameLst>
                                      </p:cBhvr>
                                      <p:to>
                                        <a:schemeClr val="accent1"/>
                                      </p:to>
                                    </p:animClr>
                                    <p:set>
                                      <p:cBhvr>
                                        <p:cTn id="7" dur="750" fill="hold"/>
                                        <p:tgtEl>
                                          <p:spTgt spid="3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1A823F-5EC5-491B-8D3E-5E2CD4127A97}"/>
              </a:ext>
            </a:extLst>
          </p:cNvPr>
          <p:cNvSpPr/>
          <p:nvPr/>
        </p:nvSpPr>
        <p:spPr>
          <a:xfrm>
            <a:off x="627997" y="961799"/>
            <a:ext cx="6200736"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Cloudy with a chance of</a:t>
            </a:r>
            <a:endParaRPr lang="de-CH" sz="6600" dirty="0">
              <a:solidFill>
                <a:schemeClr val="tx2"/>
              </a:solidFill>
            </a:endParaRPr>
          </a:p>
        </p:txBody>
      </p:sp>
      <p:sp>
        <p:nvSpPr>
          <p:cNvPr id="3" name="TextBox 2">
            <a:extLst>
              <a:ext uri="{FF2B5EF4-FFF2-40B4-BE49-F238E27FC236}">
                <a16:creationId xmlns:a16="http://schemas.microsoft.com/office/drawing/2014/main" id="{ABFFB2CC-30F5-453E-91DE-EEF21248C59B}"/>
              </a:ext>
            </a:extLst>
          </p:cNvPr>
          <p:cNvSpPr txBox="1"/>
          <p:nvPr/>
        </p:nvSpPr>
        <p:spPr>
          <a:xfrm>
            <a:off x="3851652" y="2148736"/>
            <a:ext cx="3643946" cy="3154710"/>
          </a:xfrm>
          <a:prstGeom prst="rect">
            <a:avLst/>
          </a:prstGeom>
          <a:noFill/>
        </p:spPr>
        <p:txBody>
          <a:bodyPr wrap="none" rtlCol="0">
            <a:spAutoFit/>
          </a:bodyPr>
          <a:lstStyle/>
          <a:p>
            <a:r>
              <a:rPr lang="en-US" sz="19900" dirty="0" err="1">
                <a:solidFill>
                  <a:schemeClr val="accent2"/>
                </a:solidFill>
                <a:latin typeface="Yanone Kaffeesatz Regular" panose="02000000000000000000" pitchFamily="2" charset="0"/>
              </a:rPr>
              <a:t>ailur</a:t>
            </a:r>
            <a:endParaRPr lang="de-CH" sz="8000" dirty="0">
              <a:solidFill>
                <a:schemeClr val="accent4"/>
              </a:solidFill>
              <a:latin typeface="Yanone Kaffeesatz Regular" panose="02000000000000000000" pitchFamily="2" charset="0"/>
            </a:endParaRPr>
          </a:p>
        </p:txBody>
      </p:sp>
      <p:sp>
        <p:nvSpPr>
          <p:cNvPr id="4" name="TextBox 3">
            <a:extLst>
              <a:ext uri="{FF2B5EF4-FFF2-40B4-BE49-F238E27FC236}">
                <a16:creationId xmlns:a16="http://schemas.microsoft.com/office/drawing/2014/main" id="{BCAE3780-6F33-45EE-A356-19B1F2E55154}"/>
              </a:ext>
            </a:extLst>
          </p:cNvPr>
          <p:cNvSpPr txBox="1"/>
          <p:nvPr/>
        </p:nvSpPr>
        <p:spPr>
          <a:xfrm rot="10800000">
            <a:off x="7312995" y="2820432"/>
            <a:ext cx="110639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e</a:t>
            </a:r>
            <a:endParaRPr lang="de-CH" sz="8000" dirty="0">
              <a:solidFill>
                <a:schemeClr val="accent4"/>
              </a:solidFill>
              <a:latin typeface="Yanone Kaffeesatz Regular" panose="02000000000000000000" pitchFamily="2" charset="0"/>
            </a:endParaRPr>
          </a:p>
        </p:txBody>
      </p:sp>
      <p:sp>
        <p:nvSpPr>
          <p:cNvPr id="5" name="TextBox 4">
            <a:extLst>
              <a:ext uri="{FF2B5EF4-FFF2-40B4-BE49-F238E27FC236}">
                <a16:creationId xmlns:a16="http://schemas.microsoft.com/office/drawing/2014/main" id="{71A3B87A-EA49-43E9-B4B4-E7EBFDA5790B}"/>
              </a:ext>
            </a:extLst>
          </p:cNvPr>
          <p:cNvSpPr txBox="1"/>
          <p:nvPr/>
        </p:nvSpPr>
        <p:spPr>
          <a:xfrm rot="10800000" flipH="1">
            <a:off x="2703718" y="1712436"/>
            <a:ext cx="1332416" cy="4508927"/>
          </a:xfrm>
          <a:prstGeom prst="rect">
            <a:avLst/>
          </a:prstGeom>
          <a:noFill/>
        </p:spPr>
        <p:txBody>
          <a:bodyPr vert="horz" wrap="none" rtlCol="0">
            <a:spAutoFit/>
          </a:bodyPr>
          <a:lstStyle/>
          <a:p>
            <a:r>
              <a:rPr lang="en-US" sz="28700" dirty="0">
                <a:solidFill>
                  <a:schemeClr val="accent2"/>
                </a:solidFill>
                <a:latin typeface="Yanone Kaffeesatz Regular" panose="02000000000000000000" pitchFamily="2" charset="0"/>
              </a:rPr>
              <a:t>F</a:t>
            </a:r>
            <a:endParaRPr lang="de-CH" sz="8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449898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932471-74E5-4D5F-8157-1AF9B9970681}"/>
              </a:ext>
            </a:extLst>
          </p:cNvPr>
          <p:cNvSpPr/>
          <p:nvPr/>
        </p:nvSpPr>
        <p:spPr>
          <a:xfrm>
            <a:off x="5611300" y="2599200"/>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Pump</a:t>
            </a:r>
            <a:endParaRPr lang="de-CH" sz="1200" dirty="0">
              <a:latin typeface="Yanone Kaffeesatz Light" panose="02000000000000000000" pitchFamily="2" charset="0"/>
            </a:endParaRPr>
          </a:p>
        </p:txBody>
      </p:sp>
      <p:sp>
        <p:nvSpPr>
          <p:cNvPr id="8" name="Diamond 7">
            <a:extLst>
              <a:ext uri="{FF2B5EF4-FFF2-40B4-BE49-F238E27FC236}">
                <a16:creationId xmlns:a16="http://schemas.microsoft.com/office/drawing/2014/main" id="{7848CD29-8980-42BE-B8D9-681475585790}"/>
              </a:ext>
            </a:extLst>
          </p:cNvPr>
          <p:cNvSpPr/>
          <p:nvPr/>
        </p:nvSpPr>
        <p:spPr>
          <a:xfrm>
            <a:off x="8962728" y="2599200"/>
            <a:ext cx="1901235" cy="1659600"/>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Handler</a:t>
            </a:r>
          </a:p>
        </p:txBody>
      </p:sp>
      <p:sp>
        <p:nvSpPr>
          <p:cNvPr id="2" name="Cylinder 1">
            <a:extLst>
              <a:ext uri="{FF2B5EF4-FFF2-40B4-BE49-F238E27FC236}">
                <a16:creationId xmlns:a16="http://schemas.microsoft.com/office/drawing/2014/main" id="{1C8F6228-FF3E-4230-BA37-C2FE92EF3486}"/>
              </a:ext>
            </a:extLst>
          </p:cNvPr>
          <p:cNvSpPr/>
          <p:nvPr/>
        </p:nvSpPr>
        <p:spPr>
          <a:xfrm rot="16200000">
            <a:off x="2361316" y="1722684"/>
            <a:ext cx="1273275" cy="341263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5" name="Flowchart: Card 4">
            <a:extLst>
              <a:ext uri="{FF2B5EF4-FFF2-40B4-BE49-F238E27FC236}">
                <a16:creationId xmlns:a16="http://schemas.microsoft.com/office/drawing/2014/main" id="{0DB1E12F-C897-47EF-A19A-2522A31A9D66}"/>
              </a:ext>
            </a:extLst>
          </p:cNvPr>
          <p:cNvSpPr/>
          <p:nvPr/>
        </p:nvSpPr>
        <p:spPr>
          <a:xfrm>
            <a:off x="3508588" y="3116631"/>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9" name="Flowchart: Card 4">
            <a:extLst>
              <a:ext uri="{FF2B5EF4-FFF2-40B4-BE49-F238E27FC236}">
                <a16:creationId xmlns:a16="http://schemas.microsoft.com/office/drawing/2014/main" id="{F5076B76-C505-47AE-8BD9-AC129586C848}"/>
              </a:ext>
            </a:extLst>
          </p:cNvPr>
          <p:cNvSpPr/>
          <p:nvPr/>
        </p:nvSpPr>
        <p:spPr>
          <a:xfrm>
            <a:off x="3508588" y="3116631"/>
            <a:ext cx="749692" cy="624739"/>
          </a:xfrm>
          <a:prstGeom prst="flowChartPunchedCard">
            <a:avLst/>
          </a:prstGeom>
          <a:noFill/>
          <a:ln w="3810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0" name="Flowchart: Card 4">
            <a:extLst>
              <a:ext uri="{FF2B5EF4-FFF2-40B4-BE49-F238E27FC236}">
                <a16:creationId xmlns:a16="http://schemas.microsoft.com/office/drawing/2014/main" id="{2855F53C-1065-4928-87E1-CC050C3CFD98}"/>
              </a:ext>
            </a:extLst>
          </p:cNvPr>
          <p:cNvSpPr/>
          <p:nvPr/>
        </p:nvSpPr>
        <p:spPr>
          <a:xfrm>
            <a:off x="3508588" y="311663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6607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5"/>
                                        </p:tgtEl>
                                        <p:attrNameLst>
                                          <p:attrName>fillcolor</p:attrName>
                                        </p:attrNameLst>
                                      </p:cBhvr>
                                      <p:to>
                                        <a:srgbClr val="FFAF00"/>
                                      </p:to>
                                    </p:animClr>
                                    <p:set>
                                      <p:cBhvr>
                                        <p:cTn id="7" dur="1000" fill="hold"/>
                                        <p:tgtEl>
                                          <p:spTgt spid="5"/>
                                        </p:tgtEl>
                                        <p:attrNameLst>
                                          <p:attrName>fill.type</p:attrName>
                                        </p:attrNameLst>
                                      </p:cBhvr>
                                      <p:to>
                                        <p:strVal val="solid"/>
                                      </p:to>
                                    </p:set>
                                    <p:set>
                                      <p:cBhvr>
                                        <p:cTn id="8" dur="1000" fill="hold"/>
                                        <p:tgtEl>
                                          <p:spTgt spid="5"/>
                                        </p:tgtEl>
                                        <p:attrNameLst>
                                          <p:attrName>fill.on</p:attrName>
                                        </p:attrNameLst>
                                      </p:cBhvr>
                                      <p:to>
                                        <p:strVal val="true"/>
                                      </p:to>
                                    </p:set>
                                  </p:childTnLst>
                                </p:cTn>
                              </p:par>
                            </p:childTnLst>
                          </p:cTn>
                        </p:par>
                        <p:par>
                          <p:cTn id="9" fill="hold">
                            <p:stCondLst>
                              <p:cond delay="1000"/>
                            </p:stCondLst>
                            <p:childTnLst>
                              <p:par>
                                <p:cTn id="10" presetID="37" presetClass="path" presetSubtype="0" accel="50000" decel="50000" fill="hold" grpId="0" nodeType="afterEffect">
                                  <p:stCondLst>
                                    <p:cond delay="0"/>
                                  </p:stCondLst>
                                  <p:childTnLst>
                                    <p:animMotion origin="layout" path="M 4.16667E-7 0.00231 L 0.12865 0.04051 C 0.15534 0.04907 0.19557 0.05394 0.23776 0.05394 C 0.28581 0.05394 0.32422 0.04907 0.35091 0.04051 L 0.47969 0.00231 " pathEditMode="relative" rAng="0" ptsTypes="AAAAA">
                                      <p:cBhvr>
                                        <p:cTn id="11" dur="1000" fill="hold"/>
                                        <p:tgtEl>
                                          <p:spTgt spid="5"/>
                                        </p:tgtEl>
                                        <p:attrNameLst>
                                          <p:attrName>ppt_x</p:attrName>
                                          <p:attrName>ppt_y</p:attrName>
                                        </p:attrNameLst>
                                      </p:cBhvr>
                                      <p:rCtr x="23984" y="2569"/>
                                    </p:animMotion>
                                  </p:childTnLst>
                                </p:cTn>
                              </p:par>
                              <p:par>
                                <p:cTn id="12" presetID="8" presetClass="emph" presetSubtype="0" fill="hold" grpId="1" nodeType="withEffect">
                                  <p:stCondLst>
                                    <p:cond delay="0"/>
                                  </p:stCondLst>
                                  <p:childTnLst>
                                    <p:animRot by="21600000">
                                      <p:cBhvr>
                                        <p:cTn id="13" dur="5000" fill="hold"/>
                                        <p:tgtEl>
                                          <p:spTgt spid="9"/>
                                        </p:tgtEl>
                                        <p:attrNameLst>
                                          <p:attrName>r</p:attrName>
                                        </p:attrNameLst>
                                      </p:cBhvr>
                                    </p:animRot>
                                  </p:childTnLst>
                                </p:cTn>
                              </p:par>
                            </p:childTnLst>
                          </p:cTn>
                        </p:par>
                        <p:par>
                          <p:cTn id="14" fill="hold">
                            <p:stCondLst>
                              <p:cond delay="60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9" grpId="2"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0A61F984-44E5-4721-BECE-400BF0E7B281}"/>
              </a:ext>
            </a:extLst>
          </p:cNvPr>
          <p:cNvSpPr/>
          <p:nvPr/>
        </p:nvSpPr>
        <p:spPr>
          <a:xfrm rot="16200000">
            <a:off x="1879398" y="2604017"/>
            <a:ext cx="2495631" cy="2975842"/>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de-CH" sz="2000" dirty="0">
              <a:latin typeface="Yanone Kaffeesatz Light" panose="02000000000000000000" pitchFamily="2" charset="0"/>
            </a:endParaRPr>
          </a:p>
        </p:txBody>
      </p:sp>
      <p:sp>
        <p:nvSpPr>
          <p:cNvPr id="3" name="Cylinder 3">
            <a:extLst>
              <a:ext uri="{FF2B5EF4-FFF2-40B4-BE49-F238E27FC236}">
                <a16:creationId xmlns:a16="http://schemas.microsoft.com/office/drawing/2014/main" id="{85F26577-833C-4ABC-A30D-1DE1A6A9CEF2}"/>
              </a:ext>
            </a:extLst>
          </p:cNvPr>
          <p:cNvSpPr/>
          <p:nvPr/>
        </p:nvSpPr>
        <p:spPr>
          <a:xfrm rot="16200000">
            <a:off x="8579185" y="281332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Destination2</a:t>
            </a:r>
            <a:endParaRPr lang="de-CH" sz="2000" dirty="0">
              <a:latin typeface="Yanone Kaffeesatz Light" panose="02000000000000000000" pitchFamily="2" charset="0"/>
            </a:endParaRPr>
          </a:p>
        </p:txBody>
      </p:sp>
      <p:sp>
        <p:nvSpPr>
          <p:cNvPr id="4" name="Flowchart: Card 4">
            <a:extLst>
              <a:ext uri="{FF2B5EF4-FFF2-40B4-BE49-F238E27FC236}">
                <a16:creationId xmlns:a16="http://schemas.microsoft.com/office/drawing/2014/main" id="{5826958B-B8AB-4CE3-A868-6551FF9D057F}"/>
              </a:ext>
            </a:extLst>
          </p:cNvPr>
          <p:cNvSpPr/>
          <p:nvPr/>
        </p:nvSpPr>
        <p:spPr>
          <a:xfrm>
            <a:off x="3424923" y="3168390"/>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5" name="Rectangle 5">
            <a:extLst>
              <a:ext uri="{FF2B5EF4-FFF2-40B4-BE49-F238E27FC236}">
                <a16:creationId xmlns:a16="http://schemas.microsoft.com/office/drawing/2014/main" id="{A33C928C-6190-467C-B294-BF7765E68B72}"/>
              </a:ext>
            </a:extLst>
          </p:cNvPr>
          <p:cNvSpPr/>
          <p:nvPr/>
        </p:nvSpPr>
        <p:spPr>
          <a:xfrm>
            <a:off x="4873800" y="701615"/>
            <a:ext cx="2444400" cy="438221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200" dirty="0">
              <a:latin typeface="Yanone Kaffeesatz Light" panose="02000000000000000000" pitchFamily="2" charset="0"/>
            </a:endParaRPr>
          </a:p>
        </p:txBody>
      </p:sp>
      <p:sp>
        <p:nvSpPr>
          <p:cNvPr id="6" name="Cylinder 6">
            <a:extLst>
              <a:ext uri="{FF2B5EF4-FFF2-40B4-BE49-F238E27FC236}">
                <a16:creationId xmlns:a16="http://schemas.microsoft.com/office/drawing/2014/main" id="{ED04382C-6DEF-4078-AF4E-9264E0026E5E}"/>
              </a:ext>
            </a:extLst>
          </p:cNvPr>
          <p:cNvSpPr/>
          <p:nvPr/>
        </p:nvSpPr>
        <p:spPr>
          <a:xfrm>
            <a:off x="8235624" y="4282104"/>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7" name="TextBox 7">
            <a:extLst>
              <a:ext uri="{FF2B5EF4-FFF2-40B4-BE49-F238E27FC236}">
                <a16:creationId xmlns:a16="http://schemas.microsoft.com/office/drawing/2014/main" id="{B825984B-FCBC-45EC-8F1F-F9522D96D1CC}"/>
              </a:ext>
            </a:extLst>
          </p:cNvPr>
          <p:cNvSpPr txBox="1"/>
          <p:nvPr/>
        </p:nvSpPr>
        <p:spPr>
          <a:xfrm>
            <a:off x="4873800" y="701615"/>
            <a:ext cx="532518"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Pump</a:t>
            </a:r>
            <a:endParaRPr lang="de-CH" sz="1600" dirty="0">
              <a:solidFill>
                <a:schemeClr val="accent3"/>
              </a:solidFill>
              <a:latin typeface="Yanone Kaffeesatz Regular" panose="02000000000000000000" pitchFamily="2" charset="0"/>
            </a:endParaRPr>
          </a:p>
        </p:txBody>
      </p:sp>
      <p:sp>
        <p:nvSpPr>
          <p:cNvPr id="8" name="Rectangle 8">
            <a:extLst>
              <a:ext uri="{FF2B5EF4-FFF2-40B4-BE49-F238E27FC236}">
                <a16:creationId xmlns:a16="http://schemas.microsoft.com/office/drawing/2014/main" id="{448FF660-4D64-4C2F-8667-A2DFEFC3E6D3}"/>
              </a:ext>
            </a:extLst>
          </p:cNvPr>
          <p:cNvSpPr/>
          <p:nvPr/>
        </p:nvSpPr>
        <p:spPr>
          <a:xfrm>
            <a:off x="4959913" y="1115278"/>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Yanone Kaffeesatz Regular" panose="02000000000000000000" pitchFamily="2" charset="0"/>
              </a:rPr>
              <a:t>Tx Start</a:t>
            </a:r>
            <a:endParaRPr lang="en-US" dirty="0">
              <a:latin typeface="Yanone Kaffeesatz Regular" panose="02000000000000000000" pitchFamily="2" charset="0"/>
            </a:endParaRPr>
          </a:p>
        </p:txBody>
      </p:sp>
      <p:sp>
        <p:nvSpPr>
          <p:cNvPr id="9" name="Rectangle 9">
            <a:extLst>
              <a:ext uri="{FF2B5EF4-FFF2-40B4-BE49-F238E27FC236}">
                <a16:creationId xmlns:a16="http://schemas.microsoft.com/office/drawing/2014/main" id="{2C4635DD-DD28-4147-A094-4873C99489F2}"/>
              </a:ext>
            </a:extLst>
          </p:cNvPr>
          <p:cNvSpPr/>
          <p:nvPr/>
        </p:nvSpPr>
        <p:spPr>
          <a:xfrm>
            <a:off x="4957313" y="4404239"/>
            <a:ext cx="2277373" cy="5003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Tx Commit / Abort</a:t>
            </a:r>
          </a:p>
        </p:txBody>
      </p:sp>
      <p:cxnSp>
        <p:nvCxnSpPr>
          <p:cNvPr id="10" name="Straight Arrow Connector 10">
            <a:extLst>
              <a:ext uri="{FF2B5EF4-FFF2-40B4-BE49-F238E27FC236}">
                <a16:creationId xmlns:a16="http://schemas.microsoft.com/office/drawing/2014/main" id="{8D264BFE-465F-42DE-B76D-0C17F4226687}"/>
              </a:ext>
            </a:extLst>
          </p:cNvPr>
          <p:cNvCxnSpPr>
            <a:cxnSpLocks/>
            <a:stCxn id="8" idx="1"/>
            <a:endCxn id="4" idx="3"/>
          </p:cNvCxnSpPr>
          <p:nvPr/>
        </p:nvCxnSpPr>
        <p:spPr>
          <a:xfrm flipH="1">
            <a:off x="4174615" y="1365444"/>
            <a:ext cx="785298" cy="21153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3">
            <a:extLst>
              <a:ext uri="{FF2B5EF4-FFF2-40B4-BE49-F238E27FC236}">
                <a16:creationId xmlns:a16="http://schemas.microsoft.com/office/drawing/2014/main" id="{E0DB1DC9-B618-4F85-A2DC-C52B099D483F}"/>
              </a:ext>
            </a:extLst>
          </p:cNvPr>
          <p:cNvCxnSpPr>
            <a:cxnSpLocks/>
            <a:stCxn id="9" idx="1"/>
            <a:endCxn id="4" idx="3"/>
          </p:cNvCxnSpPr>
          <p:nvPr/>
        </p:nvCxnSpPr>
        <p:spPr>
          <a:xfrm flipH="1" flipV="1">
            <a:off x="4174615" y="3480760"/>
            <a:ext cx="782698" cy="117364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Cylinder 16">
            <a:extLst>
              <a:ext uri="{FF2B5EF4-FFF2-40B4-BE49-F238E27FC236}">
                <a16:creationId xmlns:a16="http://schemas.microsoft.com/office/drawing/2014/main" id="{2942AF3B-2D0F-4C7B-A4A3-BC246986A6F4}"/>
              </a:ext>
            </a:extLst>
          </p:cNvPr>
          <p:cNvSpPr/>
          <p:nvPr/>
        </p:nvSpPr>
        <p:spPr>
          <a:xfrm rot="16200000">
            <a:off x="8579184" y="1764587"/>
            <a:ext cx="784577" cy="1471696"/>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000" dirty="0">
                <a:solidFill>
                  <a:schemeClr val="tx2"/>
                </a:solidFill>
                <a:latin typeface="Yanone Kaffeesatz Light" panose="02000000000000000000" pitchFamily="2" charset="0"/>
              </a:rPr>
              <a:t>Destination1</a:t>
            </a:r>
          </a:p>
        </p:txBody>
      </p:sp>
      <p:sp>
        <p:nvSpPr>
          <p:cNvPr id="13" name="Rectangle 18">
            <a:extLst>
              <a:ext uri="{FF2B5EF4-FFF2-40B4-BE49-F238E27FC236}">
                <a16:creationId xmlns:a16="http://schemas.microsoft.com/office/drawing/2014/main" id="{0A5FBD94-2412-415E-B3B9-FD20C7531EC7}"/>
              </a:ext>
            </a:extLst>
          </p:cNvPr>
          <p:cNvSpPr/>
          <p:nvPr/>
        </p:nvSpPr>
        <p:spPr>
          <a:xfrm>
            <a:off x="4957313" y="1790204"/>
            <a:ext cx="2277373" cy="2434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Regular" panose="02000000000000000000" pitchFamily="2" charset="0"/>
              </a:rPr>
              <a:t>Your Code</a:t>
            </a:r>
          </a:p>
        </p:txBody>
      </p:sp>
      <p:cxnSp>
        <p:nvCxnSpPr>
          <p:cNvPr id="14" name="Straight Arrow Connector 19">
            <a:extLst>
              <a:ext uri="{FF2B5EF4-FFF2-40B4-BE49-F238E27FC236}">
                <a16:creationId xmlns:a16="http://schemas.microsoft.com/office/drawing/2014/main" id="{9A2664FE-E5EB-4B07-900A-A9183CD9E0BA}"/>
              </a:ext>
            </a:extLst>
          </p:cNvPr>
          <p:cNvCxnSpPr>
            <a:cxnSpLocks/>
            <a:endCxn id="17" idx="0"/>
          </p:cNvCxnSpPr>
          <p:nvPr/>
        </p:nvCxnSpPr>
        <p:spPr>
          <a:xfrm flipH="1">
            <a:off x="3120124" y="3024806"/>
            <a:ext cx="4110586" cy="125729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24">
            <a:extLst>
              <a:ext uri="{FF2B5EF4-FFF2-40B4-BE49-F238E27FC236}">
                <a16:creationId xmlns:a16="http://schemas.microsoft.com/office/drawing/2014/main" id="{B3A7BCDC-0175-45EA-AC32-4D5CEF980037}"/>
              </a:ext>
            </a:extLst>
          </p:cNvPr>
          <p:cNvCxnSpPr>
            <a:cxnSpLocks/>
            <a:stCxn id="13" idx="3"/>
            <a:endCxn id="18" idx="0"/>
          </p:cNvCxnSpPr>
          <p:nvPr/>
        </p:nvCxnSpPr>
        <p:spPr>
          <a:xfrm flipH="1">
            <a:off x="4108402" y="3007590"/>
            <a:ext cx="3126284" cy="127451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29">
            <a:extLst>
              <a:ext uri="{FF2B5EF4-FFF2-40B4-BE49-F238E27FC236}">
                <a16:creationId xmlns:a16="http://schemas.microsoft.com/office/drawing/2014/main" id="{76407518-07F5-4401-B2B6-5CF420AE16A3}"/>
              </a:ext>
            </a:extLst>
          </p:cNvPr>
          <p:cNvCxnSpPr>
            <a:cxnSpLocks/>
            <a:stCxn id="13" idx="3"/>
            <a:endCxn id="6" idx="2"/>
          </p:cNvCxnSpPr>
          <p:nvPr/>
        </p:nvCxnSpPr>
        <p:spPr>
          <a:xfrm>
            <a:off x="7234686" y="3007590"/>
            <a:ext cx="1000938" cy="216917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Flowchart: Card 4">
            <a:extLst>
              <a:ext uri="{FF2B5EF4-FFF2-40B4-BE49-F238E27FC236}">
                <a16:creationId xmlns:a16="http://schemas.microsoft.com/office/drawing/2014/main" id="{D1E20558-A9EC-4ED7-B1BE-624A4939DCB8}"/>
              </a:ext>
            </a:extLst>
          </p:cNvPr>
          <p:cNvSpPr/>
          <p:nvPr/>
        </p:nvSpPr>
        <p:spPr>
          <a:xfrm>
            <a:off x="2745278"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D1</a:t>
            </a: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DBEF262B-B4F3-4E96-B573-154F029DF96D}"/>
              </a:ext>
            </a:extLst>
          </p:cNvPr>
          <p:cNvSpPr/>
          <p:nvPr/>
        </p:nvSpPr>
        <p:spPr>
          <a:xfrm>
            <a:off x="3733556" y="4282104"/>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D2</a:t>
            </a: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291958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0" presetClass="path" presetSubtype="0" accel="50000" decel="50000" fill="hold" grpId="0" nodeType="withEffect">
                                  <p:stCondLst>
                                    <p:cond delay="0"/>
                                  </p:stCondLst>
                                  <p:childTnLst>
                                    <p:animMotion origin="layout" path="M -0.00182 0.00023 L -0.00182 0.00023 C -0.00091 0.00532 -0.00065 0.01088 0.00091 0.01551 C 0.00234 0.01967 0.00352 0.0243 0.00521 0.02801 C 0.00612 0.03009 0.00716 0.03217 0.00807 0.03426 C 0.01094 0.04166 0.0095 0.04028 0.01302 0.04815 C 0.01393 0.05023 0.01484 0.05231 0.01575 0.0544 C 0.01628 0.05555 0.01667 0.05717 0.01719 0.0581 C 0.0181 0.05972 0.01914 0.06065 0.02005 0.06203 C 0.02409 0.07407 0.01979 0.06273 0.02643 0.07453 C 0.02747 0.07639 0.02812 0.07893 0.0293 0.08078 C 0.03216 0.08611 0.03372 0.08634 0.03698 0.09097 C 0.03776 0.0919 0.03841 0.09352 0.03919 0.09467 C 0.04049 0.09676 0.04206 0.09884 0.04336 0.10092 C 0.04727 0.10717 0.04531 0.10532 0.04974 0.11111 C 0.05469 0.11713 0.05169 0.11273 0.05677 0.11736 C 0.06055 0.1206 0.05742 0.11898 0.06107 0.12361 C 0.06198 0.12477 0.06302 0.125 0.06393 0.12615 C 0.06471 0.12708 0.06523 0.12893 0.06602 0.12986 C 0.06693 0.13102 0.06797 0.13148 0.06888 0.1324 C 0.07279 0.13634 0.06901 0.13426 0.07448 0.13611 C 0.07565 0.1375 0.07682 0.13912 0.07799 0.14004 C 0.07917 0.14074 0.08047 0.14074 0.08164 0.1412 C 0.08255 0.14166 0.08346 0.14213 0.08437 0.14236 C 0.08607 0.14328 0.08763 0.14467 0.08932 0.1449 C 0.09284 0.14583 0.09648 0.14583 0.1 0.14629 C 0.10234 0.14653 0.10469 0.14722 0.10703 0.14745 C 0.11771 0.14861 0.12825 0.14907 0.13893 0.15 L 0.15169 0.15139 L 0.19766 0.15 C 0.19896 0.15 0.20807 0.14791 0.20963 0.14745 C 0.2151 0.14629 0.21706 0.14653 0.2224 0.14375 C 0.23346 0.13796 0.2224 0.14097 0.23437 0.13865 C 0.23646 0.13796 0.23867 0.1368 0.24075 0.13611 C 0.24505 0.13495 0.24935 0.13495 0.25352 0.13356 L 0.25768 0.1324 C 0.25911 0.13148 0.26055 0.13078 0.26198 0.12986 C 0.26393 0.1287 0.26575 0.12708 0.26771 0.12615 C 0.27331 0.12315 0.27409 0.125 0.27891 0.1199 C 0.28021 0.11852 0.28125 0.1162 0.28255 0.11481 C 0.28411 0.11296 0.28581 0.11134 0.2875 0.10972 C 0.2888 0.10833 0.29049 0.10764 0.29167 0.10602 C 0.29349 0.10347 0.29453 0.09907 0.29661 0.09722 C 0.29974 0.09444 0.29987 0.0949 0.30234 0.08958 C 0.30338 0.08727 0.30404 0.08449 0.30521 0.08217 C 0.30599 0.08032 0.30716 0.07893 0.30794 0.07708 C 0.31302 0.06574 0.30872 0.07338 0.31289 0.06319 C 0.31406 0.06065 0.31549 0.05833 0.31641 0.05578 C 0.31732 0.05324 0.31784 0.05046 0.31862 0.04815 C 0.3194 0.0456 0.32057 0.04328 0.32135 0.04051 C 0.32227 0.03819 0.32266 0.03541 0.32357 0.0331 C 0.32448 0.03055 0.32591 0.02893 0.32708 0.02685 C 0.32773 0.02384 0.32838 0.02083 0.32917 0.01805 C 0.33021 0.01435 0.33203 0.01157 0.33268 0.00787 C 0.3345 -0.00139 0.33346 0.00278 0.33555 -0.00463 C 0.33581 -0.00672 0.33594 -0.00903 0.33633 -0.01088 C 0.33659 -0.01273 0.33737 -0.01412 0.33763 -0.01597 C 0.33971 -0.02824 0.33685 -0.01945 0.33984 -0.02732 C 0.34102 -0.03542 0.33984 -0.03033 0.34336 -0.03866 C 0.34557 -0.04398 0.34401 -0.04144 0.34687 -0.04746 C 0.34753 -0.04885 0.34844 -0.04977 0.34896 -0.05116 C 0.34961 -0.05278 0.34987 -0.05463 0.35039 -0.05625 C 0.35104 -0.0581 0.35195 -0.05949 0.3526 -0.06135 C 0.35312 -0.06297 0.35338 -0.06482 0.35391 -0.06621 C 0.35456 -0.06806 0.35547 -0.06968 0.35612 -0.0713 C 0.3569 -0.07338 0.35742 -0.0757 0.3582 -0.07755 C 0.35885 -0.0794 0.35963 -0.08102 0.36029 -0.08264 C 0.36107 -0.08472 0.36172 -0.08704 0.3625 -0.08889 C 0.36328 -0.09121 0.36445 -0.09306 0.36523 -0.09514 C 0.36588 -0.09676 0.36602 -0.09885 0.36667 -0.10023 C 0.36771 -0.10255 0.36914 -0.10417 0.37018 -0.10648 C 0.37083 -0.1081 0.37096 -0.11019 0.37161 -0.11158 C 0.37266 -0.11389 0.37409 -0.11574 0.37513 -0.11783 C 0.37695 -0.12153 0.37825 -0.12593 0.38008 -0.12917 C 0.38229 -0.13287 0.38424 -0.13704 0.38646 -0.14051 C 0.38789 -0.1426 0.38945 -0.14445 0.39075 -0.14676 C 0.3931 -0.15116 0.3944 -0.15579 0.39635 -0.16065 C 0.39727 -0.16273 0.39818 -0.16505 0.39922 -0.1669 C 0.4013 -0.17084 0.4043 -0.17338 0.4056 -0.17824 C 0.40794 -0.18658 0.40625 -0.18195 0.4112 -0.19074 L 0.4112 -0.19074 C 0.41172 -0.19213 0.41224 -0.19329 0.41263 -0.19468 C 0.41406 -0.19792 0.41562 -0.20116 0.41693 -0.20463 C 0.42031 -0.21366 0.41602 -0.20255 0.42044 -0.21343 C 0.42096 -0.21482 0.42135 -0.21597 0.42187 -0.21713 C 0.42279 -0.21945 0.42383 -0.2213 0.42474 -0.22361 C 0.42565 -0.22593 0.4263 -0.22894 0.42747 -0.23102 C 0.43047 -0.23635 0.42904 -0.23334 0.43177 -0.23982 C 0.43346 -0.24885 0.43203 -0.2426 0.43815 -0.25625 L 0.43815 -0.25625 C 0.44323 -0.27431 0.43711 -0.25486 0.4431 -0.26875 C 0.44375 -0.27037 0.44401 -0.27222 0.44453 -0.27385 C 0.44805 -0.28403 0.44505 -0.27431 0.4487 -0.28264 C 0.4543 -0.29537 0.44948 -0.28635 0.45299 -0.2926 L 0.45872 -0.29144 " pathEditMode="relative" ptsTypes="AAAAAAAAAAAAAAAAAAAAAAAAAAAAAAAAAAAAAAAAAAAAAAAAAAAAAAAAAAAAAAAAAAAAAAAAAAAAAAAAAAAAAAAAAAAAAAA">
                                      <p:cBhvr>
                                        <p:cTn id="53" dur="2000" fill="hold"/>
                                        <p:tgtEl>
                                          <p:spTgt spid="17"/>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00013 0.00532 L -0.00013 0.00532 C 0.01302 0.0544 0.00273 0.0206 0.02031 0.06713 C 0.02279 0.07361 0.02396 0.08217 0.02734 0.08727 C 0.02851 0.08889 0.02995 0.09028 0.03099 0.09213 C 0.04062 0.11134 0.02643 0.08796 0.03724 0.1074 C 0.03919 0.11065 0.04583 0.12014 0.04792 0.12245 C 0.05013 0.12477 0.05234 0.12824 0.05495 0.1287 L 0.06211 0.13009 C 0.1224 0.12801 0.12096 0.12893 0.16042 0.12615 C 0.17786 0.125 0.17253 0.12546 0.18659 0.12361 C 0.18841 0.12291 0.19036 0.12176 0.19219 0.12106 C 0.21315 0.11412 0.20338 0.11875 0.21979 0.11227 C 0.225 0.11041 0.23034 0.10879 0.23542 0.10602 C 0.23867 0.1044 0.25234 0.09282 0.25521 0.08981 C 0.2599 0.08449 0.26588 0.07523 0.27005 0.06828 C 0.27487 0.06041 0.27969 0.05254 0.28424 0.04444 C 0.28568 0.0419 0.28711 0.03958 0.28841 0.0368 C 0.28906 0.03565 0.28932 0.03426 0.28984 0.0331 C 0.29219 0.0287 0.29466 0.02477 0.297 0.0206 C 0.29896 0.0169 0.30078 0.01319 0.3026 0.00926 C 0.30312 0.0081 0.30338 0.00648 0.30404 0.00532 C 0.31823 -0.01991 0.30963 -0.00139 0.3224 -0.02732 C 0.32461 -0.03172 0.32656 -0.03681 0.32878 -0.04121 C 0.33268 -0.04861 0.33711 -0.05486 0.34088 -0.0625 C 0.34219 -0.06551 0.34349 -0.06852 0.34505 -0.0713 C 0.34596 -0.07269 0.347 -0.07385 0.34792 -0.075 C 0.35013 -0.07824 0.35208 -0.08195 0.3543 -0.08519 C 0.35625 -0.08797 0.35859 -0.08982 0.36068 -0.0926 C 0.36875 -0.10417 0.35937 -0.09468 0.36836 -0.10278 C 0.36888 -0.10394 0.36927 -0.10556 0.36979 -0.10648 C 0.37044 -0.10764 0.37135 -0.10787 0.372 -0.10903 C 0.372 -0.10903 0.37552 -0.11852 0.37617 -0.12037 C 0.37669 -0.12153 0.37695 -0.12315 0.3776 -0.12408 C 0.38008 -0.12847 0.37969 -0.12616 0.37969 -0.13033 L 0.37969 -0.13033 " pathEditMode="relative" ptsTypes="AAAAAAAAAAAAAAAAAAAAAAAAAAAAAAAAAAAA">
                                      <p:cBhvr>
                                        <p:cTn id="55" dur="2000" fill="hold"/>
                                        <p:tgtEl>
                                          <p:spTgt spid="18"/>
                                        </p:tgtEl>
                                        <p:attrNameLst>
                                          <p:attrName>ppt_x</p:attrName>
                                          <p:attrName>ppt_y</p:attrName>
                                        </p:attrNameLst>
                                      </p:cBhvr>
                                    </p:animMotion>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3" grpId="0" animBg="1"/>
      <p:bldP spid="17" grpId="0" animBg="1"/>
      <p:bldP spid="17" grpId="1" animBg="1"/>
      <p:bldP spid="18" grpId="0" animBg="1"/>
      <p:bldP spid="1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97361E-2100-4B83-90EA-944247CBB99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3351703"/>
            <a:ext cx="15314555" cy="10209703"/>
          </a:xfrm>
          <a:prstGeom prst="rect">
            <a:avLst/>
          </a:prstGeom>
        </p:spPr>
      </p:pic>
      <p:sp>
        <p:nvSpPr>
          <p:cNvPr id="4" name="Rectangle 3">
            <a:extLst>
              <a:ext uri="{FF2B5EF4-FFF2-40B4-BE49-F238E27FC236}">
                <a16:creationId xmlns:a16="http://schemas.microsoft.com/office/drawing/2014/main" id="{76BD6B68-90F3-4129-BBFE-938707F9096F}"/>
              </a:ext>
            </a:extLst>
          </p:cNvPr>
          <p:cNvSpPr/>
          <p:nvPr/>
        </p:nvSpPr>
        <p:spPr>
          <a:xfrm>
            <a:off x="-488830" y="1621766"/>
            <a:ext cx="14567139" cy="320902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A29C10-EE78-4514-B882-62CC37C7CC20}"/>
              </a:ext>
            </a:extLst>
          </p:cNvPr>
          <p:cNvSpPr txBox="1"/>
          <p:nvPr/>
        </p:nvSpPr>
        <p:spPr>
          <a:xfrm>
            <a:off x="1243904" y="1811388"/>
            <a:ext cx="9884437" cy="2646878"/>
          </a:xfrm>
          <a:prstGeom prst="rect">
            <a:avLst/>
          </a:prstGeom>
          <a:noFill/>
        </p:spPr>
        <p:txBody>
          <a:bodyPr wrap="none" rtlCol="0">
            <a:spAutoFit/>
          </a:bodyPr>
          <a:lstStyle/>
          <a:p>
            <a:r>
              <a:rPr lang="en-US" sz="16600" dirty="0">
                <a:solidFill>
                  <a:schemeClr val="accent2"/>
                </a:solidFill>
                <a:latin typeface="Yanone Kaffeesatz Regular" panose="02000000000000000000" pitchFamily="2" charset="0"/>
              </a:rPr>
              <a:t>Penny Pinching</a:t>
            </a:r>
            <a:endParaRPr lang="de-CH" sz="7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950668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ylinder 6">
            <a:extLst>
              <a:ext uri="{FF2B5EF4-FFF2-40B4-BE49-F238E27FC236}">
                <a16:creationId xmlns:a16="http://schemas.microsoft.com/office/drawing/2014/main" id="{BB2887C9-B6E3-4A9D-BF9E-BFA010E30A5E}"/>
              </a:ext>
            </a:extLst>
          </p:cNvPr>
          <p:cNvSpPr/>
          <p:nvPr/>
        </p:nvSpPr>
        <p:spPr>
          <a:xfrm rot="16200000">
            <a:off x="8864276" y="2212521"/>
            <a:ext cx="1474048" cy="1768853"/>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de-CH" sz="2400" dirty="0">
                <a:latin typeface="Yanone Kaffeesatz Light" panose="02000000000000000000" pitchFamily="2" charset="0"/>
              </a:rPr>
              <a:t>Broker</a:t>
            </a:r>
          </a:p>
        </p:txBody>
      </p:sp>
      <p:sp>
        <p:nvSpPr>
          <p:cNvPr id="3" name="Rectangle 2">
            <a:extLst>
              <a:ext uri="{FF2B5EF4-FFF2-40B4-BE49-F238E27FC236}">
                <a16:creationId xmlns:a16="http://schemas.microsoft.com/office/drawing/2014/main" id="{3785EE68-A950-4AAA-A043-2669F8043B55}"/>
              </a:ext>
            </a:extLst>
          </p:cNvPr>
          <p:cNvSpPr/>
          <p:nvPr/>
        </p:nvSpPr>
        <p:spPr>
          <a:xfrm>
            <a:off x="734785" y="729733"/>
            <a:ext cx="6293711" cy="5632311"/>
          </a:xfrm>
          <a:prstGeom prst="rect">
            <a:avLst/>
          </a:prstGeom>
        </p:spPr>
        <p:txBody>
          <a:bodyPr wrap="none">
            <a:spAutoFit/>
          </a:bodyPr>
          <a:lstStyle/>
          <a:p>
            <a:r>
              <a:rPr lang="de-CH" sz="3200" dirty="0" err="1">
                <a:solidFill>
                  <a:schemeClr val="tx2"/>
                </a:solidFill>
                <a:latin typeface="Yanone Kaffeesatz Light" panose="02000000000000000000" pitchFamily="2" charset="0"/>
              </a:rPr>
              <a:t>foreach</a:t>
            </a:r>
            <a:r>
              <a:rPr lang="de-CH" sz="3200" dirty="0">
                <a:solidFill>
                  <a:schemeClr val="tx2"/>
                </a:solidFill>
                <a:latin typeface="Yanone Kaffeesatz Light" panose="02000000000000000000" pitchFamily="2" charset="0"/>
              </a:rPr>
              <a:t>(</a:t>
            </a:r>
            <a:r>
              <a:rPr lang="de-CH" sz="3200" dirty="0" err="1">
                <a:solidFill>
                  <a:schemeClr val="tx2"/>
                </a:solidFill>
                <a:latin typeface="Yanone Kaffeesatz Light" panose="02000000000000000000" pitchFamily="2" charset="0"/>
              </a:rPr>
              <a:t>var</a:t>
            </a:r>
            <a:r>
              <a:rPr lang="de-CH" sz="3200" dirty="0">
                <a:solidFill>
                  <a:schemeClr val="tx2"/>
                </a:solidFill>
                <a:latin typeface="Yanone Kaffeesatz Light" panose="02000000000000000000" pitchFamily="2" charset="0"/>
              </a:rPr>
              <a:t> </a:t>
            </a:r>
            <a:r>
              <a:rPr lang="de-CH" sz="3200" dirty="0" err="1">
                <a:solidFill>
                  <a:schemeClr val="tx2"/>
                </a:solidFill>
                <a:latin typeface="Yanone Kaffeesatz Light" panose="02000000000000000000" pitchFamily="2" charset="0"/>
              </a:rPr>
              <a:t>message</a:t>
            </a:r>
            <a:r>
              <a:rPr lang="de-CH" sz="3200" dirty="0">
                <a:solidFill>
                  <a:schemeClr val="tx2"/>
                </a:solidFill>
                <a:latin typeface="Yanone Kaffeesatz Light" panose="02000000000000000000" pitchFamily="2" charset="0"/>
              </a:rPr>
              <a:t> in </a:t>
            </a:r>
            <a:r>
              <a:rPr lang="de-CH" sz="3200" dirty="0" err="1">
                <a:solidFill>
                  <a:schemeClr val="tx2"/>
                </a:solidFill>
                <a:latin typeface="Yanone Kaffeesatz Light" panose="02000000000000000000" pitchFamily="2" charset="0"/>
              </a:rPr>
              <a:t>messsagesToBeSent</a:t>
            </a:r>
            <a:r>
              <a:rPr lang="de-CH" sz="3200" dirty="0">
                <a:solidFill>
                  <a:schemeClr val="tx2"/>
                </a:solidFill>
                <a:latin typeface="Yanone Kaffeesatz Light" panose="02000000000000000000" pitchFamily="2" charset="0"/>
              </a:rPr>
              <a:t>) {</a:t>
            </a: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            </a:t>
            </a:r>
          </a:p>
          <a:p>
            <a:r>
              <a:rPr lang="de-CH" sz="3200" dirty="0">
                <a:solidFill>
                  <a:schemeClr val="tx2"/>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await</a:t>
            </a:r>
            <a:r>
              <a:rPr lang="de-CH" sz="4000" dirty="0">
                <a:solidFill>
                  <a:schemeClr val="accent4"/>
                </a:solidFill>
                <a:latin typeface="Yanone Kaffeesatz Light" panose="02000000000000000000" pitchFamily="2" charset="0"/>
              </a:rPr>
              <a:t> </a:t>
            </a:r>
            <a:r>
              <a:rPr lang="de-CH" sz="4000" dirty="0" err="1">
                <a:solidFill>
                  <a:schemeClr val="accent4"/>
                </a:solidFill>
                <a:latin typeface="Yanone Kaffeesatz Light" panose="02000000000000000000" pitchFamily="2" charset="0"/>
              </a:rPr>
              <a:t>SendMessage</a:t>
            </a:r>
            <a:r>
              <a:rPr lang="de-CH" sz="4000" dirty="0">
                <a:solidFill>
                  <a:schemeClr val="accent4"/>
                </a:solidFill>
                <a:latin typeface="Yanone Kaffeesatz Light" panose="02000000000000000000" pitchFamily="2" charset="0"/>
              </a:rPr>
              <a:t>(</a:t>
            </a:r>
            <a:r>
              <a:rPr lang="de-CH" sz="4000" dirty="0" err="1">
                <a:solidFill>
                  <a:schemeClr val="accent4"/>
                </a:solidFill>
                <a:latin typeface="Yanone Kaffeesatz Light" panose="02000000000000000000" pitchFamily="2" charset="0"/>
              </a:rPr>
              <a:t>message</a:t>
            </a:r>
            <a:r>
              <a:rPr lang="de-CH" sz="4000" dirty="0">
                <a:solidFill>
                  <a:schemeClr val="accent4"/>
                </a:solidFill>
                <a:latin typeface="Yanone Kaffeesatz Light" panose="02000000000000000000" pitchFamily="2" charset="0"/>
              </a:rPr>
              <a:t>);</a:t>
            </a:r>
            <a:endParaRPr lang="de-CH" sz="3200" dirty="0">
              <a:solidFill>
                <a:schemeClr val="accent4"/>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endParaRPr lang="de-CH" sz="3200" dirty="0">
              <a:solidFill>
                <a:schemeClr val="tx2"/>
              </a:solidFill>
              <a:latin typeface="Yanone Kaffeesatz Light" panose="02000000000000000000" pitchFamily="2" charset="0"/>
            </a:endParaRPr>
          </a:p>
          <a:p>
            <a:r>
              <a:rPr lang="de-CH" sz="3200" dirty="0">
                <a:solidFill>
                  <a:schemeClr val="tx2"/>
                </a:solidFill>
                <a:latin typeface="Yanone Kaffeesatz Light" panose="02000000000000000000" pitchFamily="2" charset="0"/>
              </a:rPr>
              <a:t>}</a:t>
            </a:r>
            <a:endParaRPr lang="en-US" sz="3200" dirty="0"/>
          </a:p>
        </p:txBody>
      </p:sp>
      <p:sp>
        <p:nvSpPr>
          <p:cNvPr id="4" name="Flowchart: Card 4">
            <a:extLst>
              <a:ext uri="{FF2B5EF4-FFF2-40B4-BE49-F238E27FC236}">
                <a16:creationId xmlns:a16="http://schemas.microsoft.com/office/drawing/2014/main" id="{C1280133-2ECD-4163-BE10-AC67D04A819E}"/>
              </a:ext>
            </a:extLst>
          </p:cNvPr>
          <p:cNvSpPr/>
          <p:nvPr/>
        </p:nvSpPr>
        <p:spPr>
          <a:xfrm>
            <a:off x="3506794" y="3972766"/>
            <a:ext cx="749692" cy="62473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6" name="Left Brace 5">
            <a:extLst>
              <a:ext uri="{FF2B5EF4-FFF2-40B4-BE49-F238E27FC236}">
                <a16:creationId xmlns:a16="http://schemas.microsoft.com/office/drawing/2014/main" id="{17C24C57-44FA-4817-9697-E775235634CE}"/>
              </a:ext>
            </a:extLst>
          </p:cNvPr>
          <p:cNvSpPr/>
          <p:nvPr/>
        </p:nvSpPr>
        <p:spPr>
          <a:xfrm rot="16200000">
            <a:off x="6099266" y="2598665"/>
            <a:ext cx="527004" cy="4708210"/>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0A4345C1-3FF0-429A-94D9-1EE5E67F0B18}"/>
              </a:ext>
            </a:extLst>
          </p:cNvPr>
          <p:cNvSpPr/>
          <p:nvPr/>
        </p:nvSpPr>
        <p:spPr>
          <a:xfrm>
            <a:off x="4863002" y="5384692"/>
            <a:ext cx="2999539" cy="523220"/>
          </a:xfrm>
          <a:prstGeom prst="rect">
            <a:avLst/>
          </a:prstGeom>
        </p:spPr>
        <p:txBody>
          <a:bodyPr wrap="none">
            <a:spAutoFit/>
          </a:bodyPr>
          <a:lstStyle/>
          <a:p>
            <a:pPr algn="ctr"/>
            <a:r>
              <a:rPr lang="en-US" sz="2800" dirty="0">
                <a:solidFill>
                  <a:schemeClr val="accent4"/>
                </a:solidFill>
                <a:latin typeface="Yanone Kaffeesatz Regular" panose="02000000000000000000" pitchFamily="2" charset="0"/>
              </a:rPr>
              <a:t>Latency / Operation costs</a:t>
            </a:r>
          </a:p>
        </p:txBody>
      </p:sp>
    </p:spTree>
    <p:extLst>
      <p:ext uri="{BB962C8B-B14F-4D97-AF65-F5344CB8AC3E}">
        <p14:creationId xmlns:p14="http://schemas.microsoft.com/office/powerpoint/2010/main" val="334434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repeatCount="3000" accel="50000" decel="50000" fill="remove" grpId="1" nodeType="clickEffect">
                                  <p:stCondLst>
                                    <p:cond delay="0"/>
                                  </p:stCondLst>
                                  <p:childTnLst>
                                    <p:animMotion origin="layout" path="M 6.25E-7 1.48148E-6 L 0.38346 -0.12477 " pathEditMode="relative" rAng="0" ptsTypes="AA">
                                      <p:cBhvr>
                                        <p:cTn id="10" dur="1000" fill="hold"/>
                                        <p:tgtEl>
                                          <p:spTgt spid="4"/>
                                        </p:tgtEl>
                                        <p:attrNameLst>
                                          <p:attrName>ppt_x</p:attrName>
                                          <p:attrName>ppt_y</p:attrName>
                                        </p:attrNameLst>
                                      </p:cBhvr>
                                      <p:rCtr x="19167" y="-625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445D00-AFF0-4485-835A-968206153DD1}"/>
              </a:ext>
            </a:extLst>
          </p:cNvPr>
          <p:cNvSpPr/>
          <p:nvPr/>
        </p:nvSpPr>
        <p:spPr>
          <a:xfrm>
            <a:off x="1142999"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44623632-41D3-4BDA-971A-09199843393A}"/>
              </a:ext>
            </a:extLst>
          </p:cNvPr>
          <p:cNvSpPr/>
          <p:nvPr/>
        </p:nvSpPr>
        <p:spPr>
          <a:xfrm>
            <a:off x="6885214" y="2322739"/>
            <a:ext cx="4163790"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27" name="Group 26">
            <a:extLst>
              <a:ext uri="{FF2B5EF4-FFF2-40B4-BE49-F238E27FC236}">
                <a16:creationId xmlns:a16="http://schemas.microsoft.com/office/drawing/2014/main" id="{D3A28ED0-7185-4997-B9CC-1862AEC87ECE}"/>
              </a:ext>
            </a:extLst>
          </p:cNvPr>
          <p:cNvGrpSpPr/>
          <p:nvPr/>
        </p:nvGrpSpPr>
        <p:grpSpPr>
          <a:xfrm>
            <a:off x="1142999" y="4689268"/>
            <a:ext cx="9906004" cy="1218644"/>
            <a:chOff x="1142999" y="4689268"/>
            <a:chExt cx="9906004" cy="1218644"/>
          </a:xfrm>
        </p:grpSpPr>
        <p:sp>
          <p:nvSpPr>
            <p:cNvPr id="4" name="Left Brace 3">
              <a:extLst>
                <a:ext uri="{FF2B5EF4-FFF2-40B4-BE49-F238E27FC236}">
                  <a16:creationId xmlns:a16="http://schemas.microsoft.com/office/drawing/2014/main" id="{D653EF73-6AB4-4E0B-9B57-048617ACEB8F}"/>
                </a:ext>
              </a:extLst>
            </p:cNvPr>
            <p:cNvSpPr/>
            <p:nvPr/>
          </p:nvSpPr>
          <p:spPr>
            <a:xfrm rot="16200000">
              <a:off x="5832499" y="-232"/>
              <a:ext cx="527004" cy="9906004"/>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E1EF88E-92F3-4A82-A346-06DBFE2A49B7}"/>
                </a:ext>
              </a:extLst>
            </p:cNvPr>
            <p:cNvSpPr/>
            <p:nvPr/>
          </p:nvSpPr>
          <p:spPr>
            <a:xfrm>
              <a:off x="3037326" y="5384692"/>
              <a:ext cx="6310986" cy="523220"/>
            </a:xfrm>
            <a:prstGeom prst="rect">
              <a:avLst/>
            </a:prstGeom>
          </p:spPr>
          <p:txBody>
            <a:bodyPr wrap="square">
              <a:spAutoFit/>
            </a:bodyPr>
            <a:lstStyle/>
            <a:p>
              <a:pPr algn="ctr"/>
              <a:r>
                <a:rPr lang="en-US" sz="2800" dirty="0">
                  <a:solidFill>
                    <a:schemeClr val="accent4"/>
                  </a:solidFill>
                  <a:latin typeface="Yanone Kaffeesatz Regular" panose="02000000000000000000" pitchFamily="2" charset="0"/>
                </a:rPr>
                <a:t>All the messages to be sent</a:t>
              </a:r>
            </a:p>
          </p:txBody>
        </p:sp>
      </p:grpSp>
      <p:sp>
        <p:nvSpPr>
          <p:cNvPr id="6" name="Rectangle 5">
            <a:extLst>
              <a:ext uri="{FF2B5EF4-FFF2-40B4-BE49-F238E27FC236}">
                <a16:creationId xmlns:a16="http://schemas.microsoft.com/office/drawing/2014/main" id="{6614F3D5-FA30-4C74-841E-405D37A5916D}"/>
              </a:ext>
            </a:extLst>
          </p:cNvPr>
          <p:cNvSpPr/>
          <p:nvPr/>
        </p:nvSpPr>
        <p:spPr>
          <a:xfrm>
            <a:off x="4014106" y="2322739"/>
            <a:ext cx="2628901" cy="21757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Flowchart: Card 4">
            <a:extLst>
              <a:ext uri="{FF2B5EF4-FFF2-40B4-BE49-F238E27FC236}">
                <a16:creationId xmlns:a16="http://schemas.microsoft.com/office/drawing/2014/main" id="{C0A0841F-2C4E-4975-99E4-54DD8ADC2DB2}"/>
              </a:ext>
            </a:extLst>
          </p:cNvPr>
          <p:cNvSpPr/>
          <p:nvPr/>
        </p:nvSpPr>
        <p:spPr>
          <a:xfrm>
            <a:off x="2495550" y="2400300"/>
            <a:ext cx="111850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grpSp>
        <p:nvGrpSpPr>
          <p:cNvPr id="11" name="Group 10">
            <a:extLst>
              <a:ext uri="{FF2B5EF4-FFF2-40B4-BE49-F238E27FC236}">
                <a16:creationId xmlns:a16="http://schemas.microsoft.com/office/drawing/2014/main" id="{0FADD295-3D64-43AF-8AF7-15EAD8DF8298}"/>
              </a:ext>
            </a:extLst>
          </p:cNvPr>
          <p:cNvGrpSpPr/>
          <p:nvPr/>
        </p:nvGrpSpPr>
        <p:grpSpPr>
          <a:xfrm>
            <a:off x="1142998" y="1232335"/>
            <a:ext cx="2628901" cy="921984"/>
            <a:chOff x="1142997" y="914983"/>
            <a:chExt cx="2628901" cy="921984"/>
          </a:xfrm>
        </p:grpSpPr>
        <p:sp>
          <p:nvSpPr>
            <p:cNvPr id="9" name="Left Brace 8">
              <a:extLst>
                <a:ext uri="{FF2B5EF4-FFF2-40B4-BE49-F238E27FC236}">
                  <a16:creationId xmlns:a16="http://schemas.microsoft.com/office/drawing/2014/main" id="{D71D7317-56FB-4C88-9A58-1DD93A994505}"/>
                </a:ext>
              </a:extLst>
            </p:cNvPr>
            <p:cNvSpPr/>
            <p:nvPr/>
          </p:nvSpPr>
          <p:spPr>
            <a:xfrm rot="5400000">
              <a:off x="2342276" y="407345"/>
              <a:ext cx="230343" cy="2628901"/>
            </a:xfrm>
            <a:prstGeom prst="leftBrace">
              <a:avLst>
                <a:gd name="adj1" fmla="val 8333"/>
                <a:gd name="adj2" fmla="val 49379"/>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018B280E-C487-4C1A-BAFF-E739BF11463D}"/>
                </a:ext>
              </a:extLst>
            </p:cNvPr>
            <p:cNvSpPr/>
            <p:nvPr/>
          </p:nvSpPr>
          <p:spPr>
            <a:xfrm>
              <a:off x="2013687" y="914983"/>
              <a:ext cx="963725"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256 KB</a:t>
              </a:r>
              <a:endParaRPr lang="en-US" sz="2800" dirty="0"/>
            </a:p>
          </p:txBody>
        </p:sp>
      </p:grpSp>
      <p:grpSp>
        <p:nvGrpSpPr>
          <p:cNvPr id="14" name="Group 13">
            <a:extLst>
              <a:ext uri="{FF2B5EF4-FFF2-40B4-BE49-F238E27FC236}">
                <a16:creationId xmlns:a16="http://schemas.microsoft.com/office/drawing/2014/main" id="{991B0C27-F84C-4784-9582-6FFCF2806190}"/>
              </a:ext>
            </a:extLst>
          </p:cNvPr>
          <p:cNvGrpSpPr/>
          <p:nvPr/>
        </p:nvGrpSpPr>
        <p:grpSpPr>
          <a:xfrm>
            <a:off x="1142999" y="227298"/>
            <a:ext cx="5500008" cy="1162404"/>
            <a:chOff x="1142999" y="227298"/>
            <a:chExt cx="5500008" cy="1162404"/>
          </a:xfrm>
        </p:grpSpPr>
        <p:sp>
          <p:nvSpPr>
            <p:cNvPr id="12" name="Left Brace 11">
              <a:extLst>
                <a:ext uri="{FF2B5EF4-FFF2-40B4-BE49-F238E27FC236}">
                  <a16:creationId xmlns:a16="http://schemas.microsoft.com/office/drawing/2014/main" id="{531A993C-F04C-45AD-A3A8-791D2017BF2C}"/>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5F747B-3D2E-4755-ABB6-EC4D04794E6A}"/>
                </a:ext>
              </a:extLst>
            </p:cNvPr>
            <p:cNvSpPr/>
            <p:nvPr/>
          </p:nvSpPr>
          <p:spPr>
            <a:xfrm>
              <a:off x="3067296" y="227298"/>
              <a:ext cx="1651414"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1</a:t>
              </a:r>
              <a:endParaRPr lang="en-US" sz="2800" dirty="0"/>
            </a:p>
          </p:txBody>
        </p:sp>
      </p:grpSp>
      <p:grpSp>
        <p:nvGrpSpPr>
          <p:cNvPr id="15" name="Group 14">
            <a:extLst>
              <a:ext uri="{FF2B5EF4-FFF2-40B4-BE49-F238E27FC236}">
                <a16:creationId xmlns:a16="http://schemas.microsoft.com/office/drawing/2014/main" id="{DA54B1D4-0EB8-414B-955D-3842E405067C}"/>
              </a:ext>
            </a:extLst>
          </p:cNvPr>
          <p:cNvGrpSpPr/>
          <p:nvPr/>
        </p:nvGrpSpPr>
        <p:grpSpPr>
          <a:xfrm>
            <a:off x="6885214" y="255269"/>
            <a:ext cx="4163787" cy="1134434"/>
            <a:chOff x="1142999" y="255268"/>
            <a:chExt cx="5500008" cy="1134434"/>
          </a:xfrm>
        </p:grpSpPr>
        <p:sp>
          <p:nvSpPr>
            <p:cNvPr id="16" name="Left Brace 15">
              <a:extLst>
                <a:ext uri="{FF2B5EF4-FFF2-40B4-BE49-F238E27FC236}">
                  <a16:creationId xmlns:a16="http://schemas.microsoft.com/office/drawing/2014/main" id="{154E6FAC-91A3-40AE-A52B-3540BEC046B0}"/>
                </a:ext>
              </a:extLst>
            </p:cNvPr>
            <p:cNvSpPr/>
            <p:nvPr/>
          </p:nvSpPr>
          <p:spPr>
            <a:xfrm rot="5400000">
              <a:off x="3629501" y="-1623804"/>
              <a:ext cx="527004" cy="550000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43302FA-BF96-4BF5-8257-BC6CD8254CA9}"/>
                </a:ext>
              </a:extLst>
            </p:cNvPr>
            <p:cNvSpPr/>
            <p:nvPr/>
          </p:nvSpPr>
          <p:spPr>
            <a:xfrm>
              <a:off x="2802315" y="255268"/>
              <a:ext cx="2181377" cy="523220"/>
            </a:xfrm>
            <a:prstGeom prst="rect">
              <a:avLst/>
            </a:prstGeom>
          </p:spPr>
          <p:txBody>
            <a:bodyPr wrap="none">
              <a:spAutoFit/>
            </a:bodyPr>
            <a:lstStyle/>
            <a:p>
              <a:r>
                <a:rPr lang="en-US" sz="2800" dirty="0">
                  <a:solidFill>
                    <a:schemeClr val="accent4"/>
                  </a:solidFill>
                  <a:latin typeface="Yanone Kaffeesatz Regular" panose="02000000000000000000" pitchFamily="2" charset="0"/>
                </a:rPr>
                <a:t>Destination 2</a:t>
              </a:r>
              <a:endParaRPr lang="en-US" sz="2800" dirty="0"/>
            </a:p>
          </p:txBody>
        </p:sp>
      </p:grpSp>
      <p:grpSp>
        <p:nvGrpSpPr>
          <p:cNvPr id="28" name="Group 27">
            <a:extLst>
              <a:ext uri="{FF2B5EF4-FFF2-40B4-BE49-F238E27FC236}">
                <a16:creationId xmlns:a16="http://schemas.microsoft.com/office/drawing/2014/main" id="{34FADA35-DEB2-453D-B26E-03BB17A88377}"/>
              </a:ext>
            </a:extLst>
          </p:cNvPr>
          <p:cNvGrpSpPr/>
          <p:nvPr/>
        </p:nvGrpSpPr>
        <p:grpSpPr>
          <a:xfrm>
            <a:off x="1258720" y="2400300"/>
            <a:ext cx="1078988" cy="1992086"/>
            <a:chOff x="1258720" y="2400300"/>
            <a:chExt cx="1078988" cy="1992086"/>
          </a:xfrm>
        </p:grpSpPr>
        <p:sp>
          <p:nvSpPr>
            <p:cNvPr id="7" name="Flowchart: Card 4">
              <a:extLst>
                <a:ext uri="{FF2B5EF4-FFF2-40B4-BE49-F238E27FC236}">
                  <a16:creationId xmlns:a16="http://schemas.microsoft.com/office/drawing/2014/main" id="{DDDF4D41-6FDE-4B26-A141-0C204610580F}"/>
                </a:ext>
              </a:extLst>
            </p:cNvPr>
            <p:cNvSpPr/>
            <p:nvPr/>
          </p:nvSpPr>
          <p:spPr>
            <a:xfrm>
              <a:off x="1258720" y="2400300"/>
              <a:ext cx="1078988"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18" name="Flowchart: Card 4">
              <a:extLst>
                <a:ext uri="{FF2B5EF4-FFF2-40B4-BE49-F238E27FC236}">
                  <a16:creationId xmlns:a16="http://schemas.microsoft.com/office/drawing/2014/main" id="{759C2CD6-3B6C-45A6-A8ED-C12F5C1F5FEA}"/>
                </a:ext>
              </a:extLst>
            </p:cNvPr>
            <p:cNvSpPr/>
            <p:nvPr/>
          </p:nvSpPr>
          <p:spPr>
            <a:xfrm>
              <a:off x="1469571" y="2506436"/>
              <a:ext cx="783772" cy="580919"/>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Headers</a:t>
              </a:r>
            </a:p>
          </p:txBody>
        </p:sp>
      </p:grpSp>
      <p:sp>
        <p:nvSpPr>
          <p:cNvPr id="19" name="Flowchart: Card 4">
            <a:extLst>
              <a:ext uri="{FF2B5EF4-FFF2-40B4-BE49-F238E27FC236}">
                <a16:creationId xmlns:a16="http://schemas.microsoft.com/office/drawing/2014/main" id="{18C9A471-1A32-40C7-859A-C02B06EDF35B}"/>
              </a:ext>
            </a:extLst>
          </p:cNvPr>
          <p:cNvSpPr/>
          <p:nvPr/>
        </p:nvSpPr>
        <p:spPr>
          <a:xfrm>
            <a:off x="1332139" y="3179788"/>
            <a:ext cx="921204" cy="1110715"/>
          </a:xfrm>
          <a:prstGeom prst="flowChartPunchedCar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Yanone Kaffeesatz Light" panose="02000000000000000000" pitchFamily="2" charset="0"/>
              </a:rPr>
              <a:t>Body</a:t>
            </a:r>
          </a:p>
        </p:txBody>
      </p:sp>
      <p:sp>
        <p:nvSpPr>
          <p:cNvPr id="20" name="Flowchart: Card 4">
            <a:extLst>
              <a:ext uri="{FF2B5EF4-FFF2-40B4-BE49-F238E27FC236}">
                <a16:creationId xmlns:a16="http://schemas.microsoft.com/office/drawing/2014/main" id="{83529DD0-6D7F-47F8-BC8F-DA470C6F59C2}"/>
              </a:ext>
            </a:extLst>
          </p:cNvPr>
          <p:cNvSpPr/>
          <p:nvPr/>
        </p:nvSpPr>
        <p:spPr>
          <a:xfrm>
            <a:off x="4101193"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1" name="Flowchart: Card 4">
            <a:extLst>
              <a:ext uri="{FF2B5EF4-FFF2-40B4-BE49-F238E27FC236}">
                <a16:creationId xmlns:a16="http://schemas.microsoft.com/office/drawing/2014/main" id="{37782D87-07FE-49EC-A374-1566D36A6593}"/>
              </a:ext>
            </a:extLst>
          </p:cNvPr>
          <p:cNvSpPr/>
          <p:nvPr/>
        </p:nvSpPr>
        <p:spPr>
          <a:xfrm>
            <a:off x="4629150" y="241458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2" name="Flowchart: Card 4">
            <a:extLst>
              <a:ext uri="{FF2B5EF4-FFF2-40B4-BE49-F238E27FC236}">
                <a16:creationId xmlns:a16="http://schemas.microsoft.com/office/drawing/2014/main" id="{B07B4799-D643-421E-9115-0AA6609A97C5}"/>
              </a:ext>
            </a:extLst>
          </p:cNvPr>
          <p:cNvSpPr/>
          <p:nvPr/>
        </p:nvSpPr>
        <p:spPr>
          <a:xfrm>
            <a:off x="5138057"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3" name="Flowchart: Card 4">
            <a:extLst>
              <a:ext uri="{FF2B5EF4-FFF2-40B4-BE49-F238E27FC236}">
                <a16:creationId xmlns:a16="http://schemas.microsoft.com/office/drawing/2014/main" id="{98F7A8A5-395F-4DBC-8145-76969AE430CA}"/>
              </a:ext>
            </a:extLst>
          </p:cNvPr>
          <p:cNvSpPr/>
          <p:nvPr/>
        </p:nvSpPr>
        <p:spPr>
          <a:xfrm>
            <a:off x="5646964" y="2425750"/>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4" name="Flowchart: Card 4">
            <a:extLst>
              <a:ext uri="{FF2B5EF4-FFF2-40B4-BE49-F238E27FC236}">
                <a16:creationId xmlns:a16="http://schemas.microsoft.com/office/drawing/2014/main" id="{09FF60AD-D150-452C-8174-975950BC9D64}"/>
              </a:ext>
            </a:extLst>
          </p:cNvPr>
          <p:cNvSpPr/>
          <p:nvPr/>
        </p:nvSpPr>
        <p:spPr>
          <a:xfrm>
            <a:off x="6155870" y="2432957"/>
            <a:ext cx="421821" cy="1992086"/>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5" name="Flowchart: Card 4">
            <a:extLst>
              <a:ext uri="{FF2B5EF4-FFF2-40B4-BE49-F238E27FC236}">
                <a16:creationId xmlns:a16="http://schemas.microsoft.com/office/drawing/2014/main" id="{A6706DAE-D8D7-4ACD-A38A-66E09D7BF542}"/>
              </a:ext>
            </a:extLst>
          </p:cNvPr>
          <p:cNvSpPr/>
          <p:nvPr/>
        </p:nvSpPr>
        <p:spPr>
          <a:xfrm>
            <a:off x="6981824" y="2420152"/>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
        <p:nvSpPr>
          <p:cNvPr id="26" name="Flowchart: Card 4">
            <a:extLst>
              <a:ext uri="{FF2B5EF4-FFF2-40B4-BE49-F238E27FC236}">
                <a16:creationId xmlns:a16="http://schemas.microsoft.com/office/drawing/2014/main" id="{127EE7FB-1EB2-41A3-9E29-68CB43005D04}"/>
              </a:ext>
            </a:extLst>
          </p:cNvPr>
          <p:cNvSpPr/>
          <p:nvPr/>
        </p:nvSpPr>
        <p:spPr>
          <a:xfrm>
            <a:off x="7500255" y="2420151"/>
            <a:ext cx="421821" cy="667203"/>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spTree>
    <p:extLst>
      <p:ext uri="{BB962C8B-B14F-4D97-AF65-F5344CB8AC3E}">
        <p14:creationId xmlns:p14="http://schemas.microsoft.com/office/powerpoint/2010/main" val="368241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randombar(horizontal)">
                                      <p:cBhvr>
                                        <p:cTn id="22" dur="500"/>
                                        <p:tgtEl>
                                          <p:spTgt spid="2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randombar(horizontal)">
                                      <p:cBhvr>
                                        <p:cTn id="25" dur="500"/>
                                        <p:tgtEl>
                                          <p:spTgt spid="2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randombar(horizontal)">
                                      <p:cBhvr>
                                        <p:cTn id="31" dur="500"/>
                                        <p:tgtEl>
                                          <p:spTgt spid="2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randombar(horizontal)">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randombar(horizontal)">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P spid="22" grpId="0" animBg="1"/>
      <p:bldP spid="23" grpId="0" animBg="1"/>
      <p:bldP spid="24" grpId="0" animBg="1"/>
      <p:bldP spid="25" grpId="0"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6EFA7-4F1B-4759-AB75-9362D0F9E6F0}"/>
              </a:ext>
            </a:extLst>
          </p:cNvPr>
          <p:cNvSpPr txBox="1"/>
          <p:nvPr/>
        </p:nvSpPr>
        <p:spPr>
          <a:xfrm>
            <a:off x="1193972" y="1851645"/>
            <a:ext cx="7640233"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basic bits</a:t>
            </a:r>
            <a:endParaRPr lang="de-CH" sz="8000" dirty="0">
              <a:solidFill>
                <a:schemeClr val="accent4"/>
              </a:solidFill>
              <a:latin typeface="Yanone Kaffeesatz Regular" panose="02000000000000000000" pitchFamily="2" charset="0"/>
            </a:endParaRPr>
          </a:p>
        </p:txBody>
      </p:sp>
      <p:sp>
        <p:nvSpPr>
          <p:cNvPr id="3" name="Rectangle 2">
            <a:extLst>
              <a:ext uri="{FF2B5EF4-FFF2-40B4-BE49-F238E27FC236}">
                <a16:creationId xmlns:a16="http://schemas.microsoft.com/office/drawing/2014/main" id="{A8C1ECF8-5943-4ACB-A3B0-F780AEDD5F32}"/>
              </a:ext>
            </a:extLst>
          </p:cNvPr>
          <p:cNvSpPr/>
          <p:nvPr/>
        </p:nvSpPr>
        <p:spPr>
          <a:xfrm>
            <a:off x="627997" y="961799"/>
            <a:ext cx="4717958"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Now we have the</a:t>
            </a:r>
            <a:endParaRPr lang="de-CH" sz="6600" dirty="0">
              <a:solidFill>
                <a:schemeClr val="tx2"/>
              </a:solidFill>
            </a:endParaRPr>
          </a:p>
        </p:txBody>
      </p:sp>
    </p:spTree>
    <p:extLst>
      <p:ext uri="{BB962C8B-B14F-4D97-AF65-F5344CB8AC3E}">
        <p14:creationId xmlns:p14="http://schemas.microsoft.com/office/powerpoint/2010/main" val="3069465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286303" y="1851645"/>
            <a:ext cx="761939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 / Sub</a:t>
            </a:r>
            <a:endParaRPr lang="de-CH" sz="2000" dirty="0"/>
          </a:p>
        </p:txBody>
      </p:sp>
      <p:pic>
        <p:nvPicPr>
          <p:cNvPr id="30" name="Picture 29">
            <a:extLst>
              <a:ext uri="{FF2B5EF4-FFF2-40B4-BE49-F238E27FC236}">
                <a16:creationId xmlns:a16="http://schemas.microsoft.com/office/drawing/2014/main" id="{2236B15C-B28D-4998-8EB3-7588C587473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214462" y="4537970"/>
            <a:ext cx="2745273" cy="2160000"/>
          </a:xfrm>
          <a:prstGeom prst="rect">
            <a:avLst/>
          </a:prstGeom>
        </p:spPr>
      </p:pic>
      <p:pic>
        <p:nvPicPr>
          <p:cNvPr id="43" name="Picture 42">
            <a:extLst>
              <a:ext uri="{FF2B5EF4-FFF2-40B4-BE49-F238E27FC236}">
                <a16:creationId xmlns:a16="http://schemas.microsoft.com/office/drawing/2014/main" id="{7A642A3C-DD22-4729-8D98-84EA58FB3D97}"/>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9214462" y="352105"/>
            <a:ext cx="2421615" cy="2160000"/>
          </a:xfrm>
          <a:prstGeom prst="rect">
            <a:avLst/>
          </a:prstGeom>
        </p:spPr>
      </p:pic>
    </p:spTree>
    <p:extLst>
      <p:ext uri="{BB962C8B-B14F-4D97-AF65-F5344CB8AC3E}">
        <p14:creationId xmlns:p14="http://schemas.microsoft.com/office/powerpoint/2010/main" val="286520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BD743C45-BAE4-43DC-B682-62C07BC80BB4}"/>
              </a:ext>
            </a:extLst>
          </p:cNvPr>
          <p:cNvSpPr/>
          <p:nvPr/>
        </p:nvSpPr>
        <p:spPr>
          <a:xfrm>
            <a:off x="10023051" y="314960"/>
            <a:ext cx="1838783" cy="4521200"/>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Rectangle 7">
            <a:extLst>
              <a:ext uri="{FF2B5EF4-FFF2-40B4-BE49-F238E27FC236}">
                <a16:creationId xmlns:a16="http://schemas.microsoft.com/office/drawing/2014/main" id="{04C9CF38-6802-4549-99F0-877B10BC09E9}"/>
              </a:ext>
            </a:extLst>
          </p:cNvPr>
          <p:cNvSpPr/>
          <p:nvPr/>
        </p:nvSpPr>
        <p:spPr>
          <a:xfrm>
            <a:off x="6064310" y="2068758"/>
            <a:ext cx="2444400" cy="16596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Back</a:t>
            </a:r>
            <a:endParaRPr lang="de-CH" sz="1200" dirty="0">
              <a:latin typeface="Yanone Kaffeesatz Light" panose="02000000000000000000" pitchFamily="2" charset="0"/>
            </a:endParaRPr>
          </a:p>
        </p:txBody>
      </p:sp>
      <p:sp>
        <p:nvSpPr>
          <p:cNvPr id="10" name="Rectangle 9">
            <a:extLst>
              <a:ext uri="{FF2B5EF4-FFF2-40B4-BE49-F238E27FC236}">
                <a16:creationId xmlns:a16="http://schemas.microsoft.com/office/drawing/2014/main" id="{8427F5C9-1ECE-479D-BD11-85AB38C9A1BE}"/>
              </a:ext>
            </a:extLst>
          </p:cNvPr>
          <p:cNvSpPr/>
          <p:nvPr/>
        </p:nvSpPr>
        <p:spPr>
          <a:xfrm>
            <a:off x="1325573" y="1503204"/>
            <a:ext cx="2443515" cy="165906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Light" panose="02000000000000000000" pitchFamily="2" charset="0"/>
              </a:rPr>
              <a:t>Front</a:t>
            </a:r>
            <a:endParaRPr lang="de-CH" sz="1200" dirty="0">
              <a:latin typeface="Yanone Kaffeesatz Light" panose="02000000000000000000" pitchFamily="2" charset="0"/>
            </a:endParaRPr>
          </a:p>
        </p:txBody>
      </p:sp>
      <p:sp>
        <p:nvSpPr>
          <p:cNvPr id="16" name="TextBox 15">
            <a:extLst>
              <a:ext uri="{FF2B5EF4-FFF2-40B4-BE49-F238E27FC236}">
                <a16:creationId xmlns:a16="http://schemas.microsoft.com/office/drawing/2014/main" id="{025C734D-795B-42BB-A73D-1936E9B5CFC5}"/>
              </a:ext>
            </a:extLst>
          </p:cNvPr>
          <p:cNvSpPr txBox="1"/>
          <p:nvPr/>
        </p:nvSpPr>
        <p:spPr>
          <a:xfrm>
            <a:off x="1775546" y="1017697"/>
            <a:ext cx="1409360"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WCF Services</a:t>
            </a:r>
            <a:endParaRPr lang="de-CH" sz="2400" dirty="0">
              <a:solidFill>
                <a:schemeClr val="accent3"/>
              </a:solidFill>
              <a:latin typeface="Yanone Kaffeesatz Regular" panose="02000000000000000000" pitchFamily="2" charset="0"/>
            </a:endParaRPr>
          </a:p>
        </p:txBody>
      </p:sp>
      <p:sp>
        <p:nvSpPr>
          <p:cNvPr id="17" name="TextBox 16">
            <a:extLst>
              <a:ext uri="{FF2B5EF4-FFF2-40B4-BE49-F238E27FC236}">
                <a16:creationId xmlns:a16="http://schemas.microsoft.com/office/drawing/2014/main" id="{75780B26-333C-43F5-98A2-14B3A2F0C5C3}"/>
              </a:ext>
            </a:extLst>
          </p:cNvPr>
          <p:cNvSpPr txBox="1"/>
          <p:nvPr/>
        </p:nvSpPr>
        <p:spPr>
          <a:xfrm>
            <a:off x="6396683" y="1400594"/>
            <a:ext cx="177965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Windows Service</a:t>
            </a:r>
            <a:endParaRPr lang="de-CH" sz="2400" dirty="0">
              <a:solidFill>
                <a:schemeClr val="accent3"/>
              </a:solidFill>
              <a:latin typeface="Yanone Kaffeesatz Regular" panose="02000000000000000000" pitchFamily="2" charset="0"/>
            </a:endParaRPr>
          </a:p>
        </p:txBody>
      </p:sp>
      <p:sp>
        <p:nvSpPr>
          <p:cNvPr id="36" name="Rectangle 35">
            <a:extLst>
              <a:ext uri="{FF2B5EF4-FFF2-40B4-BE49-F238E27FC236}">
                <a16:creationId xmlns:a16="http://schemas.microsoft.com/office/drawing/2014/main" id="{02BAD128-17B0-4BF7-B035-BAE39F6A4DA7}"/>
              </a:ext>
            </a:extLst>
          </p:cNvPr>
          <p:cNvSpPr/>
          <p:nvPr/>
        </p:nvSpPr>
        <p:spPr>
          <a:xfrm>
            <a:off x="707542" y="540708"/>
            <a:ext cx="3548787" cy="4153213"/>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7" name="Rectangle 36">
            <a:extLst>
              <a:ext uri="{FF2B5EF4-FFF2-40B4-BE49-F238E27FC236}">
                <a16:creationId xmlns:a16="http://schemas.microsoft.com/office/drawing/2014/main" id="{A3DE13F1-1EC3-4E99-B025-B3A8097225BA}"/>
              </a:ext>
            </a:extLst>
          </p:cNvPr>
          <p:cNvSpPr/>
          <p:nvPr/>
        </p:nvSpPr>
        <p:spPr>
          <a:xfrm>
            <a:off x="5512117" y="540709"/>
            <a:ext cx="3548787" cy="4153212"/>
          </a:xfrm>
          <a:prstGeom prst="rect">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8" name="TextBox 37">
            <a:extLst>
              <a:ext uri="{FF2B5EF4-FFF2-40B4-BE49-F238E27FC236}">
                <a16:creationId xmlns:a16="http://schemas.microsoft.com/office/drawing/2014/main" id="{9367E5AE-127C-4292-A0F6-C9DF06BA82A6}"/>
              </a:ext>
            </a:extLst>
          </p:cNvPr>
          <p:cNvSpPr txBox="1"/>
          <p:nvPr/>
        </p:nvSpPr>
        <p:spPr>
          <a:xfrm>
            <a:off x="852857" y="603738"/>
            <a:ext cx="574196"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DMZ</a:t>
            </a:r>
            <a:endParaRPr lang="de-CH" sz="2400" dirty="0">
              <a:solidFill>
                <a:schemeClr val="accent3"/>
              </a:solidFill>
              <a:latin typeface="Yanone Kaffeesatz Regular" panose="02000000000000000000" pitchFamily="2" charset="0"/>
            </a:endParaRPr>
          </a:p>
        </p:txBody>
      </p:sp>
      <p:sp>
        <p:nvSpPr>
          <p:cNvPr id="39" name="TextBox 38">
            <a:extLst>
              <a:ext uri="{FF2B5EF4-FFF2-40B4-BE49-F238E27FC236}">
                <a16:creationId xmlns:a16="http://schemas.microsoft.com/office/drawing/2014/main" id="{80B66455-6597-4559-8176-98C7838390DC}"/>
              </a:ext>
            </a:extLst>
          </p:cNvPr>
          <p:cNvSpPr txBox="1"/>
          <p:nvPr/>
        </p:nvSpPr>
        <p:spPr>
          <a:xfrm>
            <a:off x="5656736" y="603739"/>
            <a:ext cx="968535"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Backend</a:t>
            </a:r>
            <a:endParaRPr lang="de-CH" sz="2400" dirty="0">
              <a:solidFill>
                <a:schemeClr val="accent3"/>
              </a:solidFill>
              <a:latin typeface="Yanone Kaffeesatz Regular" panose="02000000000000000000" pitchFamily="2" charset="0"/>
            </a:endParaRPr>
          </a:p>
        </p:txBody>
      </p:sp>
      <p:sp>
        <p:nvSpPr>
          <p:cNvPr id="51" name="Rectangle 50">
            <a:extLst>
              <a:ext uri="{FF2B5EF4-FFF2-40B4-BE49-F238E27FC236}">
                <a16:creationId xmlns:a16="http://schemas.microsoft.com/office/drawing/2014/main" id="{F702D519-0F0C-42E7-B459-614B62381CC2}"/>
              </a:ext>
            </a:extLst>
          </p:cNvPr>
          <p:cNvSpPr/>
          <p:nvPr/>
        </p:nvSpPr>
        <p:spPr>
          <a:xfrm>
            <a:off x="3891688" y="2437159"/>
            <a:ext cx="1888568" cy="242710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Cylinder 40">
            <a:extLst>
              <a:ext uri="{FF2B5EF4-FFF2-40B4-BE49-F238E27FC236}">
                <a16:creationId xmlns:a16="http://schemas.microsoft.com/office/drawing/2014/main" id="{3B793FC3-87DB-4623-9261-1D0F3AA10B0E}"/>
              </a:ext>
            </a:extLst>
          </p:cNvPr>
          <p:cNvSpPr/>
          <p:nvPr/>
        </p:nvSpPr>
        <p:spPr>
          <a:xfrm>
            <a:off x="10205418" y="2003628"/>
            <a:ext cx="1474048" cy="1789328"/>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Storage</a:t>
            </a:r>
          </a:p>
        </p:txBody>
      </p:sp>
      <p:sp>
        <p:nvSpPr>
          <p:cNvPr id="50" name="Rectangle 49">
            <a:extLst>
              <a:ext uri="{FF2B5EF4-FFF2-40B4-BE49-F238E27FC236}">
                <a16:creationId xmlns:a16="http://schemas.microsoft.com/office/drawing/2014/main" id="{BDEB63F7-44BB-4D2E-9EC7-07855092BA81}"/>
              </a:ext>
            </a:extLst>
          </p:cNvPr>
          <p:cNvSpPr/>
          <p:nvPr/>
        </p:nvSpPr>
        <p:spPr>
          <a:xfrm>
            <a:off x="8649954" y="2437160"/>
            <a:ext cx="1518176" cy="1129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42" name="Straight Arrow Connector 41">
            <a:extLst>
              <a:ext uri="{FF2B5EF4-FFF2-40B4-BE49-F238E27FC236}">
                <a16:creationId xmlns:a16="http://schemas.microsoft.com/office/drawing/2014/main" id="{0B83E1EE-4D00-4138-8C59-2B1F083A3346}"/>
              </a:ext>
            </a:extLst>
          </p:cNvPr>
          <p:cNvCxnSpPr>
            <a:cxnSpLocks/>
            <a:stCxn id="8" idx="3"/>
            <a:endCxn id="41" idx="2"/>
          </p:cNvCxnSpPr>
          <p:nvPr/>
        </p:nvCxnSpPr>
        <p:spPr>
          <a:xfrm flipV="1">
            <a:off x="8508710" y="2898292"/>
            <a:ext cx="1696708" cy="26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B1FDAFA-1315-4BEE-B6DE-86222917A8C1}"/>
              </a:ext>
            </a:extLst>
          </p:cNvPr>
          <p:cNvSpPr txBox="1"/>
          <p:nvPr/>
        </p:nvSpPr>
        <p:spPr>
          <a:xfrm>
            <a:off x="8836297" y="2929225"/>
            <a:ext cx="976549"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ADO.NET</a:t>
            </a:r>
            <a:endParaRPr lang="de-CH" sz="2400" dirty="0">
              <a:solidFill>
                <a:schemeClr val="accent3"/>
              </a:solidFill>
              <a:latin typeface="Yanone Kaffeesatz Regular" panose="02000000000000000000" pitchFamily="2" charset="0"/>
            </a:endParaRPr>
          </a:p>
        </p:txBody>
      </p:sp>
      <p:sp>
        <p:nvSpPr>
          <p:cNvPr id="55" name="TextBox 54">
            <a:extLst>
              <a:ext uri="{FF2B5EF4-FFF2-40B4-BE49-F238E27FC236}">
                <a16:creationId xmlns:a16="http://schemas.microsoft.com/office/drawing/2014/main" id="{9C2242C7-8023-4D55-8D52-864E8E5DE368}"/>
              </a:ext>
            </a:extLst>
          </p:cNvPr>
          <p:cNvSpPr txBox="1"/>
          <p:nvPr/>
        </p:nvSpPr>
        <p:spPr>
          <a:xfrm>
            <a:off x="8670017" y="2389177"/>
            <a:ext cx="1374094" cy="461665"/>
          </a:xfrm>
          <a:prstGeom prst="rect">
            <a:avLst/>
          </a:prstGeom>
          <a:noFill/>
        </p:spPr>
        <p:txBody>
          <a:bodyPr wrap="none" rtlCol="0">
            <a:spAutoFit/>
          </a:bodyPr>
          <a:lstStyle/>
          <a:p>
            <a:r>
              <a:rPr lang="en-US" sz="2400" dirty="0">
                <a:solidFill>
                  <a:schemeClr val="accent3"/>
                </a:solidFill>
                <a:latin typeface="Yanone Kaffeesatz Regular" panose="02000000000000000000" pitchFamily="2" charset="0"/>
              </a:rPr>
              <a:t>Read / Write</a:t>
            </a:r>
            <a:endParaRPr lang="de-CH" sz="2400" dirty="0">
              <a:solidFill>
                <a:schemeClr val="accent3"/>
              </a:solidFill>
              <a:latin typeface="Yanone Kaffeesatz Regular" panose="02000000000000000000" pitchFamily="2" charset="0"/>
            </a:endParaRPr>
          </a:p>
        </p:txBody>
      </p:sp>
      <p:sp>
        <p:nvSpPr>
          <p:cNvPr id="21" name="Rectangle 20">
            <a:extLst>
              <a:ext uri="{FF2B5EF4-FFF2-40B4-BE49-F238E27FC236}">
                <a16:creationId xmlns:a16="http://schemas.microsoft.com/office/drawing/2014/main" id="{BB82319F-D61B-4334-BEE8-3BF8562C996A}"/>
              </a:ext>
            </a:extLst>
          </p:cNvPr>
          <p:cNvSpPr/>
          <p:nvPr/>
        </p:nvSpPr>
        <p:spPr>
          <a:xfrm>
            <a:off x="313392" y="5099583"/>
            <a:ext cx="9104928" cy="1621703"/>
          </a:xfrm>
          <a:prstGeom prst="rect">
            <a:avLst/>
          </a:prstGeom>
          <a:noFill/>
          <a:ln w="19050">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Cylinder 21">
            <a:extLst>
              <a:ext uri="{FF2B5EF4-FFF2-40B4-BE49-F238E27FC236}">
                <a16:creationId xmlns:a16="http://schemas.microsoft.com/office/drawing/2014/main" id="{F856A43A-B9C2-45D0-915A-81894BA9A7D9}"/>
              </a:ext>
            </a:extLst>
          </p:cNvPr>
          <p:cNvSpPr/>
          <p:nvPr/>
        </p:nvSpPr>
        <p:spPr>
          <a:xfrm rot="16200000">
            <a:off x="4197946" y="5071104"/>
            <a:ext cx="1273275" cy="1705278"/>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2000" dirty="0">
                <a:latin typeface="Yanone Kaffeesatz Light" panose="02000000000000000000" pitchFamily="2" charset="0"/>
              </a:rPr>
              <a:t>Queues</a:t>
            </a:r>
            <a:endParaRPr lang="de-CH" sz="2000" dirty="0">
              <a:latin typeface="Yanone Kaffeesatz Light" panose="02000000000000000000" pitchFamily="2" charset="0"/>
            </a:endParaRPr>
          </a:p>
        </p:txBody>
      </p:sp>
      <p:cxnSp>
        <p:nvCxnSpPr>
          <p:cNvPr id="23" name="Straight Arrow Connector 22">
            <a:extLst>
              <a:ext uri="{FF2B5EF4-FFF2-40B4-BE49-F238E27FC236}">
                <a16:creationId xmlns:a16="http://schemas.microsoft.com/office/drawing/2014/main" id="{33276D8C-46CC-4A19-B19A-F174FC4A21D2}"/>
              </a:ext>
            </a:extLst>
          </p:cNvPr>
          <p:cNvCxnSpPr>
            <a:cxnSpLocks/>
            <a:stCxn id="10" idx="3"/>
            <a:endCxn id="22" idx="4"/>
          </p:cNvCxnSpPr>
          <p:nvPr/>
        </p:nvCxnSpPr>
        <p:spPr>
          <a:xfrm>
            <a:off x="3769088" y="2332739"/>
            <a:ext cx="1065496" cy="2954367"/>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4DF8C6-F76A-485C-A619-5B68EEA17A7E}"/>
              </a:ext>
            </a:extLst>
          </p:cNvPr>
          <p:cNvSpPr txBox="1"/>
          <p:nvPr/>
        </p:nvSpPr>
        <p:spPr>
          <a:xfrm rot="3983324">
            <a:off x="4271696" y="3750538"/>
            <a:ext cx="84510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a:t>
            </a:r>
            <a:endParaRPr lang="de-CH" sz="2400" dirty="0">
              <a:solidFill>
                <a:schemeClr val="tx2"/>
              </a:solidFill>
              <a:latin typeface="Yanone Kaffeesatz Regular" panose="02000000000000000000" pitchFamily="2" charset="0"/>
            </a:endParaRPr>
          </a:p>
        </p:txBody>
      </p:sp>
      <p:sp>
        <p:nvSpPr>
          <p:cNvPr id="29" name="Flowchart: Card 28">
            <a:extLst>
              <a:ext uri="{FF2B5EF4-FFF2-40B4-BE49-F238E27FC236}">
                <a16:creationId xmlns:a16="http://schemas.microsoft.com/office/drawing/2014/main" id="{5F6EFA07-C917-4ABF-9410-9DF0B4B6986D}"/>
              </a:ext>
            </a:extLst>
          </p:cNvPr>
          <p:cNvSpPr/>
          <p:nvPr/>
        </p:nvSpPr>
        <p:spPr>
          <a:xfrm rot="3941355">
            <a:off x="4242126" y="3273915"/>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30" name="Straight Arrow Connector 29">
            <a:extLst>
              <a:ext uri="{FF2B5EF4-FFF2-40B4-BE49-F238E27FC236}">
                <a16:creationId xmlns:a16="http://schemas.microsoft.com/office/drawing/2014/main" id="{D7D51385-7276-4ACE-AA8D-C42D3DE4646F}"/>
              </a:ext>
            </a:extLst>
          </p:cNvPr>
          <p:cNvCxnSpPr>
            <a:cxnSpLocks/>
            <a:stCxn id="8" idx="2"/>
            <a:endCxn id="22" idx="4"/>
          </p:cNvCxnSpPr>
          <p:nvPr/>
        </p:nvCxnSpPr>
        <p:spPr>
          <a:xfrm flipH="1">
            <a:off x="4834584" y="3728358"/>
            <a:ext cx="2451926" cy="155874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A6F70F2-D11F-419F-BAB8-450023681DD7}"/>
              </a:ext>
            </a:extLst>
          </p:cNvPr>
          <p:cNvSpPr txBox="1"/>
          <p:nvPr/>
        </p:nvSpPr>
        <p:spPr>
          <a:xfrm>
            <a:off x="10066030" y="347668"/>
            <a:ext cx="816249"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DB Cluster</a:t>
            </a:r>
            <a:endParaRPr lang="de-CH" sz="1600" dirty="0">
              <a:solidFill>
                <a:schemeClr val="accent3"/>
              </a:solidFill>
              <a:latin typeface="Yanone Kaffeesatz Regular" panose="02000000000000000000" pitchFamily="2" charset="0"/>
            </a:endParaRPr>
          </a:p>
        </p:txBody>
      </p:sp>
      <p:sp>
        <p:nvSpPr>
          <p:cNvPr id="35" name="TextBox 34">
            <a:extLst>
              <a:ext uri="{FF2B5EF4-FFF2-40B4-BE49-F238E27FC236}">
                <a16:creationId xmlns:a16="http://schemas.microsoft.com/office/drawing/2014/main" id="{C0F09BA4-28F2-4A9D-B9FD-F57AE6801503}"/>
              </a:ext>
            </a:extLst>
          </p:cNvPr>
          <p:cNvSpPr txBox="1"/>
          <p:nvPr/>
        </p:nvSpPr>
        <p:spPr>
          <a:xfrm>
            <a:off x="454350" y="5153348"/>
            <a:ext cx="1321196" cy="338554"/>
          </a:xfrm>
          <a:prstGeom prst="rect">
            <a:avLst/>
          </a:prstGeom>
          <a:noFill/>
        </p:spPr>
        <p:txBody>
          <a:bodyPr wrap="none" rtlCol="0">
            <a:spAutoFit/>
          </a:bodyPr>
          <a:lstStyle/>
          <a:p>
            <a:r>
              <a:rPr lang="en-US" sz="1600" dirty="0">
                <a:solidFill>
                  <a:schemeClr val="accent3"/>
                </a:solidFill>
                <a:latin typeface="Yanone Kaffeesatz Regular" panose="02000000000000000000" pitchFamily="2" charset="0"/>
              </a:rPr>
              <a:t>Messaging Cluster</a:t>
            </a:r>
            <a:endParaRPr lang="de-CH" sz="1600" dirty="0">
              <a:solidFill>
                <a:schemeClr val="accent3"/>
              </a:solidFill>
              <a:latin typeface="Yanone Kaffeesatz Regular" panose="02000000000000000000" pitchFamily="2" charset="0"/>
            </a:endParaRPr>
          </a:p>
        </p:txBody>
      </p:sp>
      <p:sp>
        <p:nvSpPr>
          <p:cNvPr id="32" name="Cylinder 31">
            <a:extLst>
              <a:ext uri="{FF2B5EF4-FFF2-40B4-BE49-F238E27FC236}">
                <a16:creationId xmlns:a16="http://schemas.microsoft.com/office/drawing/2014/main" id="{C3B763A1-7C59-48CA-BD11-9725D4873405}"/>
              </a:ext>
            </a:extLst>
          </p:cNvPr>
          <p:cNvSpPr/>
          <p:nvPr/>
        </p:nvSpPr>
        <p:spPr>
          <a:xfrm>
            <a:off x="1316640" y="3552399"/>
            <a:ext cx="917811" cy="90096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dirty="0">
                <a:latin typeface="Yanone Kaffeesatz Light" panose="02000000000000000000" pitchFamily="2" charset="0"/>
              </a:rPr>
              <a:t>Cache</a:t>
            </a:r>
          </a:p>
        </p:txBody>
      </p:sp>
      <p:sp>
        <p:nvSpPr>
          <p:cNvPr id="40" name="Rectangle 39">
            <a:extLst>
              <a:ext uri="{FF2B5EF4-FFF2-40B4-BE49-F238E27FC236}">
                <a16:creationId xmlns:a16="http://schemas.microsoft.com/office/drawing/2014/main" id="{7A741BA5-FD10-4573-8B0A-70E131DACD54}"/>
              </a:ext>
            </a:extLst>
          </p:cNvPr>
          <p:cNvSpPr/>
          <p:nvPr/>
        </p:nvSpPr>
        <p:spPr>
          <a:xfrm>
            <a:off x="2554227" y="3610538"/>
            <a:ext cx="1196217" cy="777868"/>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Yanone Kaffeesatz Light" panose="02000000000000000000" pitchFamily="2" charset="0"/>
              </a:rPr>
              <a:t>Subscriber</a:t>
            </a:r>
            <a:endParaRPr lang="de-CH" sz="1100" dirty="0">
              <a:latin typeface="Yanone Kaffeesatz Light" panose="02000000000000000000" pitchFamily="2" charset="0"/>
            </a:endParaRPr>
          </a:p>
        </p:txBody>
      </p:sp>
      <p:sp>
        <p:nvSpPr>
          <p:cNvPr id="43" name="TextBox 42">
            <a:extLst>
              <a:ext uri="{FF2B5EF4-FFF2-40B4-BE49-F238E27FC236}">
                <a16:creationId xmlns:a16="http://schemas.microsoft.com/office/drawing/2014/main" id="{43225A5B-FC04-46DB-A54A-102B2E56013C}"/>
              </a:ext>
            </a:extLst>
          </p:cNvPr>
          <p:cNvSpPr txBox="1"/>
          <p:nvPr/>
        </p:nvSpPr>
        <p:spPr>
          <a:xfrm rot="19652569">
            <a:off x="5139206" y="4215346"/>
            <a:ext cx="1074333"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Refunded</a:t>
            </a:r>
            <a:endParaRPr lang="de-CH" sz="2400" dirty="0">
              <a:solidFill>
                <a:schemeClr val="tx2"/>
              </a:solidFill>
              <a:latin typeface="Yanone Kaffeesatz Regular" panose="02000000000000000000" pitchFamily="2" charset="0"/>
            </a:endParaRPr>
          </a:p>
        </p:txBody>
      </p:sp>
      <p:sp>
        <p:nvSpPr>
          <p:cNvPr id="44" name="Flowchart: Card 43">
            <a:extLst>
              <a:ext uri="{FF2B5EF4-FFF2-40B4-BE49-F238E27FC236}">
                <a16:creationId xmlns:a16="http://schemas.microsoft.com/office/drawing/2014/main" id="{31D89A2C-1314-453D-A940-B3727F582400}"/>
              </a:ext>
            </a:extLst>
          </p:cNvPr>
          <p:cNvSpPr/>
          <p:nvPr/>
        </p:nvSpPr>
        <p:spPr>
          <a:xfrm rot="19550546">
            <a:off x="6126871" y="3876653"/>
            <a:ext cx="378161" cy="349459"/>
          </a:xfrm>
          <a:prstGeom prst="flowChartPunchedCar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2400" dirty="0">
              <a:latin typeface="Yanone Kaffeesatz Light" panose="02000000000000000000" pitchFamily="2" charset="0"/>
            </a:endParaRPr>
          </a:p>
        </p:txBody>
      </p:sp>
      <p:cxnSp>
        <p:nvCxnSpPr>
          <p:cNvPr id="45" name="Straight Arrow Connector 44">
            <a:extLst>
              <a:ext uri="{FF2B5EF4-FFF2-40B4-BE49-F238E27FC236}">
                <a16:creationId xmlns:a16="http://schemas.microsoft.com/office/drawing/2014/main" id="{0C379B43-A2BB-4D11-B452-C876E3F2F0F4}"/>
              </a:ext>
            </a:extLst>
          </p:cNvPr>
          <p:cNvCxnSpPr>
            <a:cxnSpLocks/>
            <a:stCxn id="40" idx="2"/>
            <a:endCxn id="22" idx="4"/>
          </p:cNvCxnSpPr>
          <p:nvPr/>
        </p:nvCxnSpPr>
        <p:spPr>
          <a:xfrm>
            <a:off x="3152336" y="4388406"/>
            <a:ext cx="1682248" cy="8987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090E31-F59E-4677-94B9-A3F574EA5F90}"/>
              </a:ext>
            </a:extLst>
          </p:cNvPr>
          <p:cNvCxnSpPr>
            <a:cxnSpLocks/>
            <a:endCxn id="32" idx="1"/>
          </p:cNvCxnSpPr>
          <p:nvPr/>
        </p:nvCxnSpPr>
        <p:spPr>
          <a:xfrm>
            <a:off x="1775545" y="3160057"/>
            <a:ext cx="1" cy="39234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9B731B2-3EB6-4F0A-A0C4-2EEE32D7AB12}"/>
              </a:ext>
            </a:extLst>
          </p:cNvPr>
          <p:cNvSpPr txBox="1"/>
          <p:nvPr/>
        </p:nvSpPr>
        <p:spPr>
          <a:xfrm>
            <a:off x="1812834" y="3104144"/>
            <a:ext cx="736099" cy="461665"/>
          </a:xfrm>
          <a:prstGeom prst="rect">
            <a:avLst/>
          </a:prstGeom>
          <a:noFill/>
        </p:spPr>
        <p:txBody>
          <a:bodyPr wrap="none" rtlCol="0">
            <a:spAutoFit/>
          </a:bodyPr>
          <a:lstStyle/>
          <a:p>
            <a:r>
              <a:rPr lang="en-US" sz="2400" dirty="0">
                <a:solidFill>
                  <a:schemeClr val="tx2"/>
                </a:solidFill>
                <a:latin typeface="Yanone Kaffeesatz Regular" panose="02000000000000000000" pitchFamily="2" charset="0"/>
              </a:rPr>
              <a:t>Query</a:t>
            </a:r>
            <a:endParaRPr lang="de-CH" sz="2400" dirty="0">
              <a:solidFill>
                <a:schemeClr val="tx2"/>
              </a:solidFill>
              <a:latin typeface="Yanone Kaffeesatz Regular" panose="02000000000000000000" pitchFamily="2" charset="0"/>
            </a:endParaRPr>
          </a:p>
        </p:txBody>
      </p:sp>
      <p:cxnSp>
        <p:nvCxnSpPr>
          <p:cNvPr id="53" name="Straight Arrow Connector 52">
            <a:extLst>
              <a:ext uri="{FF2B5EF4-FFF2-40B4-BE49-F238E27FC236}">
                <a16:creationId xmlns:a16="http://schemas.microsoft.com/office/drawing/2014/main" id="{1BA8847E-BC1F-4ED9-85C7-B2118B04FAB5}"/>
              </a:ext>
            </a:extLst>
          </p:cNvPr>
          <p:cNvCxnSpPr>
            <a:cxnSpLocks/>
            <a:stCxn id="40" idx="1"/>
            <a:endCxn id="32" idx="4"/>
          </p:cNvCxnSpPr>
          <p:nvPr/>
        </p:nvCxnSpPr>
        <p:spPr>
          <a:xfrm flipH="1">
            <a:off x="2234451" y="3999472"/>
            <a:ext cx="319776" cy="341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D048BC-A364-4398-A638-911D34575AC9}"/>
              </a:ext>
            </a:extLst>
          </p:cNvPr>
          <p:cNvSpPr/>
          <p:nvPr/>
        </p:nvSpPr>
        <p:spPr>
          <a:xfrm>
            <a:off x="2610928" y="1570894"/>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Sending</a:t>
            </a:r>
          </a:p>
        </p:txBody>
      </p:sp>
      <p:sp>
        <p:nvSpPr>
          <p:cNvPr id="34" name="Rectangle 33">
            <a:extLst>
              <a:ext uri="{FF2B5EF4-FFF2-40B4-BE49-F238E27FC236}">
                <a16:creationId xmlns:a16="http://schemas.microsoft.com/office/drawing/2014/main" id="{019C332C-7A5F-487C-869E-C12A3020022F}"/>
              </a:ext>
            </a:extLst>
          </p:cNvPr>
          <p:cNvSpPr/>
          <p:nvPr/>
        </p:nvSpPr>
        <p:spPr>
          <a:xfrm>
            <a:off x="6141003" y="3054237"/>
            <a:ext cx="1075719" cy="6039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Yanone Kaffeesatz Light" panose="02000000000000000000" pitchFamily="2" charset="0"/>
              </a:rPr>
              <a:t>Receiving Publishing</a:t>
            </a:r>
          </a:p>
        </p:txBody>
      </p:sp>
    </p:spTree>
    <p:extLst>
      <p:ext uri="{BB962C8B-B14F-4D97-AF65-F5344CB8AC3E}">
        <p14:creationId xmlns:p14="http://schemas.microsoft.com/office/powerpoint/2010/main" val="770017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3075487" y="2638461"/>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301711" y="329754"/>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781808" y="2638461"/>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728362" y="2626137"/>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6535764" y="264193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2" idx="1"/>
          </p:cNvCxnSpPr>
          <p:nvPr/>
        </p:nvCxnSpPr>
        <p:spPr>
          <a:xfrm flipH="1">
            <a:off x="3850403" y="1252368"/>
            <a:ext cx="2245597"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4" idx="1"/>
          </p:cNvCxnSpPr>
          <p:nvPr/>
        </p:nvCxnSpPr>
        <p:spPr>
          <a:xfrm>
            <a:off x="6096000" y="1252368"/>
            <a:ext cx="2460724" cy="138609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850403" y="3764259"/>
            <a:ext cx="2245597" cy="138193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3764258"/>
            <a:ext cx="2460724" cy="138193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60DD345-D52E-429D-AB94-C6747DD24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9144000"/>
          </a:xfrm>
          <a:prstGeom prst="rect">
            <a:avLst/>
          </a:prstGeom>
        </p:spPr>
      </p:pic>
      <p:grpSp>
        <p:nvGrpSpPr>
          <p:cNvPr id="5" name="Group 6">
            <a:extLst>
              <a:ext uri="{FF2B5EF4-FFF2-40B4-BE49-F238E27FC236}">
                <a16:creationId xmlns:a16="http://schemas.microsoft.com/office/drawing/2014/main" id="{91B5E9B4-DD06-45EF-B1A9-37B37F94208C}"/>
              </a:ext>
            </a:extLst>
          </p:cNvPr>
          <p:cNvGrpSpPr/>
          <p:nvPr/>
        </p:nvGrpSpPr>
        <p:grpSpPr>
          <a:xfrm>
            <a:off x="2120453" y="965142"/>
            <a:ext cx="7318120" cy="1471212"/>
            <a:chOff x="1754693" y="2497920"/>
            <a:chExt cx="7318120" cy="1471212"/>
          </a:xfrm>
        </p:grpSpPr>
        <p:sp>
          <p:nvSpPr>
            <p:cNvPr id="6" name="Rectangle 4">
              <a:extLst>
                <a:ext uri="{FF2B5EF4-FFF2-40B4-BE49-F238E27FC236}">
                  <a16:creationId xmlns:a16="http://schemas.microsoft.com/office/drawing/2014/main" id="{9D148054-AE3E-4661-B0FB-FF9CDCD963A8}"/>
                </a:ext>
              </a:extLst>
            </p:cNvPr>
            <p:cNvSpPr/>
            <p:nvPr/>
          </p:nvSpPr>
          <p:spPr>
            <a:xfrm>
              <a:off x="1754693" y="2497920"/>
              <a:ext cx="7318120" cy="147121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5">
              <a:extLst>
                <a:ext uri="{FF2B5EF4-FFF2-40B4-BE49-F238E27FC236}">
                  <a16:creationId xmlns:a16="http://schemas.microsoft.com/office/drawing/2014/main" id="{9CA770F6-48F6-4405-883B-B376F5D0F065}"/>
                </a:ext>
              </a:extLst>
            </p:cNvPr>
            <p:cNvSpPr txBox="1"/>
            <p:nvPr/>
          </p:nvSpPr>
          <p:spPr>
            <a:xfrm>
              <a:off x="2099384" y="2725694"/>
              <a:ext cx="6628738" cy="1015663"/>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Living on the edge of sanity</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977368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2B99-1FFF-4301-B7C2-7B58A6EAA56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2230083"/>
            <a:ext cx="12192000" cy="16256000"/>
          </a:xfrm>
          <a:prstGeom prst="rect">
            <a:avLst/>
          </a:prstGeom>
        </p:spPr>
      </p:pic>
      <p:pic>
        <p:nvPicPr>
          <p:cNvPr id="4" name="Picture 3">
            <a:extLst>
              <a:ext uri="{FF2B5EF4-FFF2-40B4-BE49-F238E27FC236}">
                <a16:creationId xmlns:a16="http://schemas.microsoft.com/office/drawing/2014/main" id="{9F339192-331A-48CA-BE51-1F3D7E89A5F1}"/>
              </a:ext>
            </a:extLst>
          </p:cNvPr>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1" t="20705" r="-1" b="45840"/>
          <a:stretch/>
        </p:blipFill>
        <p:spPr>
          <a:xfrm>
            <a:off x="0" y="1135781"/>
            <a:ext cx="12192000" cy="5438274"/>
          </a:xfrm>
          <a:prstGeom prst="rect">
            <a:avLst/>
          </a:prstGeom>
        </p:spPr>
      </p:pic>
      <p:grpSp>
        <p:nvGrpSpPr>
          <p:cNvPr id="7" name="Group 6">
            <a:extLst>
              <a:ext uri="{FF2B5EF4-FFF2-40B4-BE49-F238E27FC236}">
                <a16:creationId xmlns:a16="http://schemas.microsoft.com/office/drawing/2014/main" id="{557383C0-25E1-45D9-B62A-CDDD7A93EF1A}"/>
              </a:ext>
            </a:extLst>
          </p:cNvPr>
          <p:cNvGrpSpPr/>
          <p:nvPr/>
        </p:nvGrpSpPr>
        <p:grpSpPr>
          <a:xfrm>
            <a:off x="1028081" y="283945"/>
            <a:ext cx="10274329" cy="2536348"/>
            <a:chOff x="662321" y="1816723"/>
            <a:chExt cx="10274329" cy="2536348"/>
          </a:xfrm>
        </p:grpSpPr>
        <p:sp>
          <p:nvSpPr>
            <p:cNvPr id="5" name="Rectangle 4">
              <a:extLst>
                <a:ext uri="{FF2B5EF4-FFF2-40B4-BE49-F238E27FC236}">
                  <a16:creationId xmlns:a16="http://schemas.microsoft.com/office/drawing/2014/main" id="{4C2074E9-AB4B-4567-8D85-4595DD7A5CF1}"/>
                </a:ext>
              </a:extLst>
            </p:cNvPr>
            <p:cNvSpPr/>
            <p:nvPr/>
          </p:nvSpPr>
          <p:spPr>
            <a:xfrm>
              <a:off x="662321" y="1816723"/>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7C5EEA-3A3F-42B2-9B6E-03BC2509F3D2}"/>
                </a:ext>
              </a:extLst>
            </p:cNvPr>
            <p:cNvSpPr txBox="1"/>
            <p:nvPr/>
          </p:nvSpPr>
          <p:spPr>
            <a:xfrm>
              <a:off x="1195777" y="2025596"/>
              <a:ext cx="9506128" cy="1938992"/>
            </a:xfrm>
            <a:prstGeom prst="rect">
              <a:avLst/>
            </a:prstGeom>
            <a:noFill/>
          </p:spPr>
          <p:txBody>
            <a:bodyPr wrap="none" rtlCol="0">
              <a:spAutoFit/>
            </a:bodyPr>
            <a:lstStyle/>
            <a:p>
              <a:r>
                <a:rPr lang="en-US" sz="6000" dirty="0">
                  <a:solidFill>
                    <a:schemeClr val="tx2"/>
                  </a:solidFill>
                  <a:latin typeface="Yanone Kaffeesatz Regular" panose="02000000000000000000" pitchFamily="2" charset="0"/>
                </a:rPr>
                <a:t>Sorry pal but we got a problem in prod. </a:t>
              </a:r>
              <a:br>
                <a:rPr lang="en-US" sz="6000" dirty="0">
                  <a:solidFill>
                    <a:schemeClr val="tx2"/>
                  </a:solidFill>
                  <a:latin typeface="Yanone Kaffeesatz Regular" panose="02000000000000000000" pitchFamily="2" charset="0"/>
                </a:rPr>
              </a:br>
              <a:r>
                <a:rPr lang="en-US" sz="6000" dirty="0">
                  <a:solidFill>
                    <a:schemeClr val="tx2"/>
                  </a:solidFill>
                  <a:latin typeface="Yanone Kaffeesatz Regular" panose="02000000000000000000" pitchFamily="2" charset="0"/>
                </a:rPr>
                <a:t>Should I call your spouse or will you?</a:t>
              </a:r>
              <a:endParaRPr lang="de-CH" sz="4400" dirty="0">
                <a:solidFill>
                  <a:schemeClr val="tx2"/>
                </a:solidFill>
                <a:latin typeface="Yanone Kaffeesatz Regular" panose="02000000000000000000" pitchFamily="2" charset="0"/>
              </a:endParaRPr>
            </a:p>
          </p:txBody>
        </p:sp>
      </p:grpSp>
    </p:spTree>
    <p:extLst>
      <p:ext uri="{BB962C8B-B14F-4D97-AF65-F5344CB8AC3E}">
        <p14:creationId xmlns:p14="http://schemas.microsoft.com/office/powerpoint/2010/main" val="3493244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7EBEB-F648-4B63-899A-793933AF22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52" y="277585"/>
            <a:ext cx="6934470" cy="3314700"/>
          </a:xfrm>
          <a:prstGeom prst="rect">
            <a:avLst/>
          </a:prstGeom>
        </p:spPr>
      </p:pic>
      <p:pic>
        <p:nvPicPr>
          <p:cNvPr id="5" name="Picture 4">
            <a:extLst>
              <a:ext uri="{FF2B5EF4-FFF2-40B4-BE49-F238E27FC236}">
                <a16:creationId xmlns:a16="http://schemas.microsoft.com/office/drawing/2014/main" id="{00DFD1FA-0E01-45F0-998D-A8F9AF619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553" y="277585"/>
            <a:ext cx="4911546" cy="5992586"/>
          </a:xfrm>
          <a:prstGeom prst="rect">
            <a:avLst/>
          </a:prstGeom>
        </p:spPr>
      </p:pic>
      <p:pic>
        <p:nvPicPr>
          <p:cNvPr id="9" name="Picture 8">
            <a:extLst>
              <a:ext uri="{FF2B5EF4-FFF2-40B4-BE49-F238E27FC236}">
                <a16:creationId xmlns:a16="http://schemas.microsoft.com/office/drawing/2014/main" id="{13F68FB5-431F-4326-9D94-859832C84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9225" y="4400549"/>
            <a:ext cx="5327297" cy="2179866"/>
          </a:xfrm>
          <a:prstGeom prst="rect">
            <a:avLst/>
          </a:prstGeom>
        </p:spPr>
      </p:pic>
      <p:pic>
        <p:nvPicPr>
          <p:cNvPr id="7" name="Picture 6">
            <a:extLst>
              <a:ext uri="{FF2B5EF4-FFF2-40B4-BE49-F238E27FC236}">
                <a16:creationId xmlns:a16="http://schemas.microsoft.com/office/drawing/2014/main" id="{455E4EC1-4608-4945-96B7-A7E647CEF0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052" y="3722914"/>
            <a:ext cx="3658075" cy="2179866"/>
          </a:xfrm>
          <a:prstGeom prst="rect">
            <a:avLst/>
          </a:prstGeom>
        </p:spPr>
      </p:pic>
    </p:spTree>
    <p:extLst>
      <p:ext uri="{BB962C8B-B14F-4D97-AF65-F5344CB8AC3E}">
        <p14:creationId xmlns:p14="http://schemas.microsoft.com/office/powerpoint/2010/main" val="219125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DBAF6-666A-46BD-BD92-076C6B9E2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5364"/>
            <a:ext cx="12192000" cy="9144000"/>
          </a:xfrm>
          <a:prstGeom prst="rect">
            <a:avLst/>
          </a:prstGeom>
        </p:spPr>
      </p:pic>
      <p:grpSp>
        <p:nvGrpSpPr>
          <p:cNvPr id="4" name="Group 3">
            <a:extLst>
              <a:ext uri="{FF2B5EF4-FFF2-40B4-BE49-F238E27FC236}">
                <a16:creationId xmlns:a16="http://schemas.microsoft.com/office/drawing/2014/main" id="{EEABA835-5B5D-4027-8254-01B2BA0CDA0B}"/>
              </a:ext>
            </a:extLst>
          </p:cNvPr>
          <p:cNvGrpSpPr/>
          <p:nvPr/>
        </p:nvGrpSpPr>
        <p:grpSpPr>
          <a:xfrm>
            <a:off x="1068903" y="1924966"/>
            <a:ext cx="10274329" cy="2536348"/>
            <a:chOff x="703143" y="3457744"/>
            <a:chExt cx="10274329" cy="2536348"/>
          </a:xfrm>
        </p:grpSpPr>
        <p:sp>
          <p:nvSpPr>
            <p:cNvPr id="5" name="Rectangle 4">
              <a:extLst>
                <a:ext uri="{FF2B5EF4-FFF2-40B4-BE49-F238E27FC236}">
                  <a16:creationId xmlns:a16="http://schemas.microsoft.com/office/drawing/2014/main" id="{D4B8761F-6E33-4534-BE98-5E3D630CD569}"/>
                </a:ext>
              </a:extLst>
            </p:cNvPr>
            <p:cNvSpPr/>
            <p:nvPr/>
          </p:nvSpPr>
          <p:spPr>
            <a:xfrm>
              <a:off x="703143" y="3457744"/>
              <a:ext cx="10274329" cy="253634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1C685B8-2DE4-4AAB-B1C3-AF7810A4B669}"/>
                </a:ext>
              </a:extLst>
            </p:cNvPr>
            <p:cNvSpPr txBox="1"/>
            <p:nvPr/>
          </p:nvSpPr>
          <p:spPr>
            <a:xfrm>
              <a:off x="2589256" y="3794894"/>
              <a:ext cx="6502101" cy="1862048"/>
            </a:xfrm>
            <a:prstGeom prst="rect">
              <a:avLst/>
            </a:prstGeom>
            <a:noFill/>
          </p:spPr>
          <p:txBody>
            <a:bodyPr wrap="none" rtlCol="0">
              <a:spAutoFit/>
            </a:bodyPr>
            <a:lstStyle/>
            <a:p>
              <a:r>
                <a:rPr lang="en-US" sz="11500" dirty="0">
                  <a:solidFill>
                    <a:schemeClr val="tx2"/>
                  </a:solidFill>
                  <a:latin typeface="Yanone Kaffeesatz Regular" panose="02000000000000000000" pitchFamily="2" charset="0"/>
                </a:rPr>
                <a:t>Try it yourself</a:t>
              </a:r>
            </a:p>
          </p:txBody>
        </p:sp>
      </p:grpSp>
    </p:spTree>
    <p:extLst>
      <p:ext uri="{BB962C8B-B14F-4D97-AF65-F5344CB8AC3E}">
        <p14:creationId xmlns:p14="http://schemas.microsoft.com/office/powerpoint/2010/main" val="413950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7133684"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MessagePump</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132715"/>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388746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0942" y="1019261"/>
            <a:ext cx="6510115" cy="4508927"/>
          </a:xfrm>
          <a:prstGeom prst="rect">
            <a:avLst/>
          </a:prstGeom>
          <a:noFill/>
        </p:spPr>
        <p:txBody>
          <a:bodyPr wrap="none" rtlCol="0">
            <a:spAutoFit/>
          </a:bodyPr>
          <a:lstStyle/>
          <a:p>
            <a:r>
              <a:rPr lang="en-US" sz="28700" dirty="0">
                <a:solidFill>
                  <a:schemeClr val="accent2"/>
                </a:solidFill>
                <a:latin typeface="Yanone Kaffeesatz Regular" panose="02000000000000000000" pitchFamily="2" charset="0"/>
              </a:rPr>
              <a:t>pump</a:t>
            </a:r>
            <a:endParaRPr lang="de-CH" sz="9600" dirty="0">
              <a:solidFill>
                <a:schemeClr val="accent4"/>
              </a:solidFill>
              <a:latin typeface="Yanone Kaffeesatz Regular" panose="02000000000000000000" pitchFamily="2" charset="0"/>
            </a:endParaRPr>
          </a:p>
        </p:txBody>
      </p:sp>
      <p:sp>
        <p:nvSpPr>
          <p:cNvPr id="4" name="Rectangle 3"/>
          <p:cNvSpPr/>
          <p:nvPr/>
        </p:nvSpPr>
        <p:spPr>
          <a:xfrm>
            <a:off x="627997" y="961799"/>
            <a:ext cx="3267241" cy="1107996"/>
          </a:xfrm>
          <a:prstGeom prst="rect">
            <a:avLst/>
          </a:prstGeom>
        </p:spPr>
        <p:txBody>
          <a:bodyPr wrap="none">
            <a:spAutoFit/>
          </a:bodyPr>
          <a:lstStyle/>
          <a:p>
            <a:r>
              <a:rPr lang="en-US" sz="6600" dirty="0">
                <a:solidFill>
                  <a:schemeClr val="tx2"/>
                </a:solidFill>
                <a:latin typeface="Yanone Kaffeesatz Regular" panose="02000000000000000000" pitchFamily="2" charset="0"/>
              </a:rPr>
              <a:t>Building the</a:t>
            </a:r>
            <a:endParaRPr lang="de-CH" sz="6600" dirty="0">
              <a:solidFill>
                <a:schemeClr val="tx2"/>
              </a:solidFill>
            </a:endParaRPr>
          </a:p>
        </p:txBody>
      </p:sp>
    </p:spTree>
    <p:extLst>
      <p:ext uri="{BB962C8B-B14F-4D97-AF65-F5344CB8AC3E}">
        <p14:creationId xmlns:p14="http://schemas.microsoft.com/office/powerpoint/2010/main" val="252250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425489-7153-4484-99E5-83FF3F250E2A}"/>
              </a:ext>
            </a:extLst>
          </p:cNvPr>
          <p:cNvPicPr>
            <a:picLocks noChangeAspect="1"/>
          </p:cNvPicPr>
          <p:nvPr/>
        </p:nvPicPr>
        <p:blipFill>
          <a:blip r:embed="rId3"/>
          <a:stretch>
            <a:fillRect/>
          </a:stretch>
        </p:blipFill>
        <p:spPr>
          <a:xfrm>
            <a:off x="2762250" y="0"/>
            <a:ext cx="6667500" cy="6858000"/>
          </a:xfrm>
          <a:prstGeom prst="rect">
            <a:avLst/>
          </a:prstGeom>
        </p:spPr>
      </p:pic>
      <p:pic>
        <p:nvPicPr>
          <p:cNvPr id="3" name="Picture 2">
            <a:extLst>
              <a:ext uri="{FF2B5EF4-FFF2-40B4-BE49-F238E27FC236}">
                <a16:creationId xmlns:a16="http://schemas.microsoft.com/office/drawing/2014/main" id="{E477BD19-3A91-4551-B321-895DB97620FD}"/>
              </a:ext>
            </a:extLst>
          </p:cNvPr>
          <p:cNvPicPr>
            <a:picLocks noChangeAspect="1"/>
          </p:cNvPicPr>
          <p:nvPr/>
        </p:nvPicPr>
        <p:blipFill rotWithShape="1">
          <a:blip r:embed="rId3"/>
          <a:srcRect t="20001" b="41777"/>
          <a:stretch/>
        </p:blipFill>
        <p:spPr>
          <a:xfrm>
            <a:off x="490649" y="1149834"/>
            <a:ext cx="11402647" cy="4482870"/>
          </a:xfrm>
          <a:prstGeom prst="rect">
            <a:avLst/>
          </a:prstGeom>
        </p:spPr>
      </p:pic>
      <p:pic>
        <p:nvPicPr>
          <p:cNvPr id="4" name="Picture 3">
            <a:extLst>
              <a:ext uri="{FF2B5EF4-FFF2-40B4-BE49-F238E27FC236}">
                <a16:creationId xmlns:a16="http://schemas.microsoft.com/office/drawing/2014/main" id="{611DA55A-7647-4538-94C7-DABFDCB230A2}"/>
              </a:ext>
            </a:extLst>
          </p:cNvPr>
          <p:cNvPicPr>
            <a:picLocks noChangeAspect="1"/>
          </p:cNvPicPr>
          <p:nvPr/>
        </p:nvPicPr>
        <p:blipFill rotWithShape="1">
          <a:blip r:embed="rId3"/>
          <a:srcRect t="59022" b="27200"/>
          <a:stretch/>
        </p:blipFill>
        <p:spPr>
          <a:xfrm>
            <a:off x="697476" y="2663952"/>
            <a:ext cx="10797048" cy="1530096"/>
          </a:xfrm>
          <a:prstGeom prst="rect">
            <a:avLst/>
          </a:prstGeom>
        </p:spPr>
      </p:pic>
      <p:pic>
        <p:nvPicPr>
          <p:cNvPr id="5" name="Picture 4">
            <a:extLst>
              <a:ext uri="{FF2B5EF4-FFF2-40B4-BE49-F238E27FC236}">
                <a16:creationId xmlns:a16="http://schemas.microsoft.com/office/drawing/2014/main" id="{DCD1B694-433C-4506-849E-91AE72447C47}"/>
              </a:ext>
            </a:extLst>
          </p:cNvPr>
          <p:cNvPicPr>
            <a:picLocks noChangeAspect="1"/>
          </p:cNvPicPr>
          <p:nvPr/>
        </p:nvPicPr>
        <p:blipFill rotWithShape="1">
          <a:blip r:embed="rId3"/>
          <a:srcRect t="77245" r="34686" b="4444"/>
          <a:stretch/>
        </p:blipFill>
        <p:spPr>
          <a:xfrm>
            <a:off x="1314954" y="2050321"/>
            <a:ext cx="9562093" cy="2757358"/>
          </a:xfrm>
          <a:prstGeom prst="rect">
            <a:avLst/>
          </a:prstGeom>
        </p:spPr>
      </p:pic>
    </p:spTree>
    <p:extLst>
      <p:ext uri="{BB962C8B-B14F-4D97-AF65-F5344CB8AC3E}">
        <p14:creationId xmlns:p14="http://schemas.microsoft.com/office/powerpoint/2010/main" val="243215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0E2FF-0EF1-41FF-BFB8-91104E3D2C97}"/>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234950"/>
            <a:ext cx="12192000" cy="7092950"/>
          </a:xfrm>
          <a:prstGeom prst="rect">
            <a:avLst/>
          </a:prstGeom>
        </p:spPr>
      </p:pic>
      <p:sp>
        <p:nvSpPr>
          <p:cNvPr id="5" name="Rectangle 4">
            <a:extLst>
              <a:ext uri="{FF2B5EF4-FFF2-40B4-BE49-F238E27FC236}">
                <a16:creationId xmlns:a16="http://schemas.microsoft.com/office/drawing/2014/main" id="{35C483D7-7580-4322-86F4-2001E0D0F5D1}"/>
              </a:ext>
            </a:extLst>
          </p:cNvPr>
          <p:cNvSpPr/>
          <p:nvPr/>
        </p:nvSpPr>
        <p:spPr>
          <a:xfrm rot="20839375">
            <a:off x="28327" y="3344465"/>
            <a:ext cx="3379116" cy="1569660"/>
          </a:xfrm>
          <a:prstGeom prst="rect">
            <a:avLst/>
          </a:prstGeom>
        </p:spPr>
        <p:txBody>
          <a:bodyPr wrap="square">
            <a:spAutoFit/>
          </a:bodyPr>
          <a:lstStyle/>
          <a:p>
            <a:r>
              <a:rPr lang="en-US" sz="9600" dirty="0">
                <a:solidFill>
                  <a:schemeClr val="accent2"/>
                </a:solidFill>
                <a:latin typeface="Yanone Kaffeesatz Regular" panose="02000000000000000000" pitchFamily="2" charset="0"/>
              </a:rPr>
              <a:t>sending</a:t>
            </a:r>
            <a:endParaRPr lang="en-US" dirty="0"/>
          </a:p>
        </p:txBody>
      </p:sp>
      <p:sp>
        <p:nvSpPr>
          <p:cNvPr id="6" name="Rectangle 5">
            <a:extLst>
              <a:ext uri="{FF2B5EF4-FFF2-40B4-BE49-F238E27FC236}">
                <a16:creationId xmlns:a16="http://schemas.microsoft.com/office/drawing/2014/main" id="{EEFE4CBE-D496-4A13-B5CE-18F608B1E199}"/>
              </a:ext>
            </a:extLst>
          </p:cNvPr>
          <p:cNvSpPr/>
          <p:nvPr/>
        </p:nvSpPr>
        <p:spPr>
          <a:xfrm>
            <a:off x="4434929" y="2992813"/>
            <a:ext cx="4374916" cy="830997"/>
          </a:xfrm>
          <a:prstGeom prst="rect">
            <a:avLst/>
          </a:prstGeom>
        </p:spPr>
        <p:txBody>
          <a:bodyPr wrap="none">
            <a:spAutoFit/>
          </a:bodyPr>
          <a:lstStyle/>
          <a:p>
            <a:r>
              <a:rPr lang="en-US" sz="2400" dirty="0">
                <a:solidFill>
                  <a:schemeClr val="tx2"/>
                </a:solidFill>
                <a:latin typeface="Yanone Kaffeesatz Regular" panose="02000000000000000000" pitchFamily="2" charset="0"/>
              </a:rPr>
              <a:t>var (payload, headers) = Serialize(message);</a:t>
            </a:r>
            <a:br>
              <a:rPr lang="en-US" sz="2400" dirty="0">
                <a:solidFill>
                  <a:schemeClr val="tx2"/>
                </a:solidFill>
                <a:latin typeface="Yanone Kaffeesatz Regular" panose="02000000000000000000" pitchFamily="2" charset="0"/>
              </a:rPr>
            </a:br>
            <a:r>
              <a:rPr lang="en-US" sz="2400" dirty="0">
                <a:solidFill>
                  <a:schemeClr val="tx2"/>
                </a:solidFill>
                <a:latin typeface="Yanone Kaffeesatz Regular" panose="02000000000000000000" pitchFamily="2" charset="0"/>
              </a:rPr>
              <a:t>await </a:t>
            </a:r>
            <a:r>
              <a:rPr lang="en-US" sz="2400" dirty="0" err="1">
                <a:solidFill>
                  <a:schemeClr val="tx2"/>
                </a:solidFill>
                <a:latin typeface="Yanone Kaffeesatz Regular" panose="02000000000000000000" pitchFamily="2" charset="0"/>
              </a:rPr>
              <a:t>queue.Send</a:t>
            </a:r>
            <a:r>
              <a:rPr lang="en-US" sz="2400" dirty="0">
                <a:solidFill>
                  <a:schemeClr val="tx2"/>
                </a:solidFill>
                <a:latin typeface="Yanone Kaffeesatz Regular" panose="02000000000000000000" pitchFamily="2" charset="0"/>
              </a:rPr>
              <a:t>(payload, headers);</a:t>
            </a:r>
            <a:endParaRPr lang="en-US" sz="2400" dirty="0">
              <a:solidFill>
                <a:schemeClr val="tx2"/>
              </a:solidFill>
            </a:endParaRPr>
          </a:p>
        </p:txBody>
      </p:sp>
      <p:sp>
        <p:nvSpPr>
          <p:cNvPr id="7" name="Rectangle 6">
            <a:extLst>
              <a:ext uri="{FF2B5EF4-FFF2-40B4-BE49-F238E27FC236}">
                <a16:creationId xmlns:a16="http://schemas.microsoft.com/office/drawing/2014/main" id="{2210DB97-68F0-48FA-AB59-AF64F9221DB8}"/>
              </a:ext>
            </a:extLst>
          </p:cNvPr>
          <p:cNvSpPr/>
          <p:nvPr/>
        </p:nvSpPr>
        <p:spPr>
          <a:xfrm>
            <a:off x="6529484" y="4866501"/>
            <a:ext cx="1394934" cy="1015663"/>
          </a:xfrm>
          <a:prstGeom prst="rect">
            <a:avLst/>
          </a:prstGeom>
        </p:spPr>
        <p:txBody>
          <a:bodyPr wrap="none">
            <a:spAutoFit/>
          </a:bodyPr>
          <a:lstStyle/>
          <a:p>
            <a:r>
              <a:rPr lang="en-US" sz="6000" dirty="0">
                <a:solidFill>
                  <a:schemeClr val="accent3"/>
                </a:solidFill>
                <a:latin typeface="Yanone Kaffeesatz Regular" panose="02000000000000000000" pitchFamily="2" charset="0"/>
              </a:rPr>
              <a:t>Easy!</a:t>
            </a:r>
            <a:endParaRPr lang="en-US" sz="6000" dirty="0">
              <a:solidFill>
                <a:schemeClr val="accent3"/>
              </a:solidFill>
            </a:endParaRPr>
          </a:p>
        </p:txBody>
      </p:sp>
    </p:spTree>
    <p:extLst>
      <p:ext uri="{BB962C8B-B14F-4D97-AF65-F5344CB8AC3E}">
        <p14:creationId xmlns:p14="http://schemas.microsoft.com/office/powerpoint/2010/main" val="906084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C4DEE-2E42-4083-8085-48C8D88069E7}"/>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0" y="-506323"/>
            <a:ext cx="13612485" cy="9074989"/>
          </a:xfrm>
          <a:prstGeom prst="rect">
            <a:avLst/>
          </a:prstGeom>
        </p:spPr>
      </p:pic>
      <p:sp>
        <p:nvSpPr>
          <p:cNvPr id="5" name="Rectangle 4">
            <a:extLst>
              <a:ext uri="{FF2B5EF4-FFF2-40B4-BE49-F238E27FC236}">
                <a16:creationId xmlns:a16="http://schemas.microsoft.com/office/drawing/2014/main" id="{551F93CE-EB3B-442E-B4D3-D05DBB1A5359}"/>
              </a:ext>
            </a:extLst>
          </p:cNvPr>
          <p:cNvSpPr/>
          <p:nvPr/>
        </p:nvSpPr>
        <p:spPr>
          <a:xfrm>
            <a:off x="-672861" y="-460075"/>
            <a:ext cx="9356785" cy="8304362"/>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57916A-E944-4DE2-8D30-177F72915385}"/>
              </a:ext>
            </a:extLst>
          </p:cNvPr>
          <p:cNvSpPr/>
          <p:nvPr/>
        </p:nvSpPr>
        <p:spPr>
          <a:xfrm>
            <a:off x="953368" y="1070477"/>
            <a:ext cx="4703532" cy="2554545"/>
          </a:xfrm>
          <a:prstGeom prst="rect">
            <a:avLst/>
          </a:prstGeom>
        </p:spPr>
        <p:txBody>
          <a:bodyPr wrap="none">
            <a:spAutoFit/>
          </a:bodyPr>
          <a:lstStyle/>
          <a:p>
            <a:r>
              <a:rPr lang="en-US" sz="4000" dirty="0">
                <a:solidFill>
                  <a:schemeClr val="accent4"/>
                </a:solidFill>
                <a:latin typeface="Yanone Kaffeesatz Regular" panose="02000000000000000000" pitchFamily="2" charset="0"/>
              </a:rPr>
              <a:t>TPL</a:t>
            </a:r>
            <a:r>
              <a:rPr lang="en-US" sz="4000" dirty="0">
                <a:solidFill>
                  <a:schemeClr val="tx2"/>
                </a:solidFill>
                <a:latin typeface="Yanone Kaffeesatz Regular" panose="02000000000000000000" pitchFamily="2" charset="0"/>
              </a:rPr>
              <a:t> handwaving</a:t>
            </a:r>
          </a:p>
          <a:p>
            <a:r>
              <a:rPr lang="en-US" sz="4000" dirty="0" err="1">
                <a:solidFill>
                  <a:schemeClr val="tx2"/>
                </a:solidFill>
                <a:latin typeface="Yanone Kaffeesatz Regular" panose="02000000000000000000" pitchFamily="2" charset="0"/>
              </a:rPr>
              <a:t>Cooporative</a:t>
            </a:r>
            <a:r>
              <a:rPr lang="en-US" sz="4000" dirty="0">
                <a:solidFill>
                  <a:schemeClr val="tx2"/>
                </a:solidFill>
                <a:latin typeface="Yanone Kaffeesatz Regular" panose="02000000000000000000" pitchFamily="2" charset="0"/>
              </a:rPr>
              <a:t> </a:t>
            </a:r>
            <a:r>
              <a:rPr lang="en-US" sz="4000" dirty="0">
                <a:solidFill>
                  <a:schemeClr val="accent4"/>
                </a:solidFill>
                <a:latin typeface="Yanone Kaffeesatz Regular" panose="02000000000000000000" pitchFamily="2" charset="0"/>
              </a:rPr>
              <a:t>cancellation</a:t>
            </a:r>
            <a:r>
              <a:rPr lang="en-US" sz="4000" dirty="0">
                <a:solidFill>
                  <a:schemeClr val="tx2"/>
                </a:solidFill>
                <a:latin typeface="Yanone Kaffeesatz Regular" panose="02000000000000000000" pitchFamily="2" charset="0"/>
              </a:rPr>
              <a:t> 101</a:t>
            </a:r>
          </a:p>
          <a:p>
            <a:r>
              <a:rPr lang="en-US" sz="4000" dirty="0">
                <a:solidFill>
                  <a:schemeClr val="accent4"/>
                </a:solidFill>
                <a:latin typeface="Yanone Kaffeesatz Regular" panose="02000000000000000000" pitchFamily="2" charset="0"/>
              </a:rPr>
              <a:t>Async</a:t>
            </a:r>
            <a:r>
              <a:rPr lang="en-US" sz="4000" dirty="0">
                <a:solidFill>
                  <a:schemeClr val="tx2"/>
                </a:solidFill>
                <a:latin typeface="Yanone Kaffeesatz Regular" panose="02000000000000000000" pitchFamily="2" charset="0"/>
              </a:rPr>
              <a:t> / Await</a:t>
            </a:r>
          </a:p>
          <a:p>
            <a:r>
              <a:rPr lang="en-US" sz="4000" dirty="0">
                <a:solidFill>
                  <a:schemeClr val="tx2"/>
                </a:solidFill>
                <a:latin typeface="Yanone Kaffeesatz Regular" panose="02000000000000000000" pitchFamily="2" charset="0"/>
              </a:rPr>
              <a:t>Ship it!</a:t>
            </a:r>
            <a:endParaRPr lang="de-CH" sz="4000" dirty="0">
              <a:solidFill>
                <a:schemeClr val="tx2"/>
              </a:solidFill>
            </a:endParaRPr>
          </a:p>
        </p:txBody>
      </p:sp>
      <p:sp>
        <p:nvSpPr>
          <p:cNvPr id="7" name="Rectangle 6">
            <a:extLst>
              <a:ext uri="{FF2B5EF4-FFF2-40B4-BE49-F238E27FC236}">
                <a16:creationId xmlns:a16="http://schemas.microsoft.com/office/drawing/2014/main" id="{1445A228-BC52-4ACD-AB72-A714A9687C07}"/>
              </a:ext>
            </a:extLst>
          </p:cNvPr>
          <p:cNvSpPr/>
          <p:nvPr/>
        </p:nvSpPr>
        <p:spPr>
          <a:xfrm>
            <a:off x="953368" y="4308494"/>
            <a:ext cx="5703806" cy="1569660"/>
          </a:xfrm>
          <a:prstGeom prst="rect">
            <a:avLst/>
          </a:prstGeom>
        </p:spPr>
        <p:txBody>
          <a:bodyPr wrap="none">
            <a:spAutoFit/>
          </a:bodyPr>
          <a:lstStyle/>
          <a:p>
            <a:r>
              <a:rPr lang="en-US" sz="9600" dirty="0">
                <a:solidFill>
                  <a:schemeClr val="accent2"/>
                </a:solidFill>
                <a:latin typeface="Yanone Kaffeesatz Regular" panose="02000000000000000000" pitchFamily="2" charset="0"/>
              </a:rPr>
              <a:t>It worked until</a:t>
            </a:r>
            <a:endParaRPr lang="en-US" dirty="0"/>
          </a:p>
        </p:txBody>
      </p:sp>
    </p:spTree>
    <p:extLst>
      <p:ext uri="{BB962C8B-B14F-4D97-AF65-F5344CB8AC3E}">
        <p14:creationId xmlns:p14="http://schemas.microsoft.com/office/powerpoint/2010/main" val="3364094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70274F-AFF0-4710-AAE7-FFEB52EA099F}"/>
              </a:ext>
            </a:extLst>
          </p:cNvPr>
          <p:cNvGrpSpPr/>
          <p:nvPr/>
        </p:nvGrpSpPr>
        <p:grpSpPr>
          <a:xfrm>
            <a:off x="2206237" y="976398"/>
            <a:ext cx="7959230" cy="3830444"/>
            <a:chOff x="2016456" y="694602"/>
            <a:chExt cx="7959230" cy="3830444"/>
          </a:xfrm>
        </p:grpSpPr>
        <p:sp>
          <p:nvSpPr>
            <p:cNvPr id="6" name="Rectangle 5">
              <a:extLst>
                <a:ext uri="{FF2B5EF4-FFF2-40B4-BE49-F238E27FC236}">
                  <a16:creationId xmlns:a16="http://schemas.microsoft.com/office/drawing/2014/main" id="{476289F4-18E4-48E7-8539-0A0815A83A5E}"/>
                </a:ext>
              </a:extLst>
            </p:cNvPr>
            <p:cNvSpPr/>
            <p:nvPr/>
          </p:nvSpPr>
          <p:spPr>
            <a:xfrm>
              <a:off x="3258513" y="694602"/>
              <a:ext cx="1180131" cy="3154710"/>
            </a:xfrm>
            <a:prstGeom prst="rect">
              <a:avLst/>
            </a:prstGeom>
          </p:spPr>
          <p:txBody>
            <a:bodyPr wrap="none">
              <a:spAutoFit/>
            </a:bodyPr>
            <a:lstStyle/>
            <a:p>
              <a:r>
                <a:rPr lang="en-US" sz="19900" dirty="0">
                  <a:solidFill>
                    <a:schemeClr val="accent2">
                      <a:alpha val="40000"/>
                    </a:schemeClr>
                  </a:solidFill>
                  <a:latin typeface="Yanone Kaffeesatz Regular" panose="02000000000000000000" pitchFamily="2" charset="0"/>
                </a:rPr>
                <a:t>u</a:t>
              </a:r>
              <a:endParaRPr lang="en-US" sz="19900" dirty="0">
                <a:solidFill>
                  <a:schemeClr val="accent2">
                    <a:alpha val="40000"/>
                  </a:schemeClr>
                </a:solidFill>
              </a:endParaRPr>
            </a:p>
          </p:txBody>
        </p:sp>
        <p:sp>
          <p:nvSpPr>
            <p:cNvPr id="5" name="Rectangle 4">
              <a:extLst>
                <a:ext uri="{FF2B5EF4-FFF2-40B4-BE49-F238E27FC236}">
                  <a16:creationId xmlns:a16="http://schemas.microsoft.com/office/drawing/2014/main" id="{6877F528-6506-4C79-8454-B3AB485D71F4}"/>
                </a:ext>
              </a:extLst>
            </p:cNvPr>
            <p:cNvSpPr/>
            <p:nvPr/>
          </p:nvSpPr>
          <p:spPr>
            <a:xfrm>
              <a:off x="3143661" y="996526"/>
              <a:ext cx="1180131" cy="3154710"/>
            </a:xfrm>
            <a:prstGeom prst="rect">
              <a:avLst/>
            </a:prstGeom>
          </p:spPr>
          <p:txBody>
            <a:bodyPr wrap="none">
              <a:spAutoFit/>
            </a:bodyPr>
            <a:lstStyle/>
            <a:p>
              <a:r>
                <a:rPr lang="en-US" sz="19900" dirty="0">
                  <a:solidFill>
                    <a:schemeClr val="accent2">
                      <a:alpha val="60000"/>
                    </a:schemeClr>
                  </a:solidFill>
                  <a:latin typeface="Yanone Kaffeesatz Regular" panose="02000000000000000000" pitchFamily="2" charset="0"/>
                </a:rPr>
                <a:t>u</a:t>
              </a:r>
              <a:endParaRPr lang="en-US" sz="19900" dirty="0">
                <a:solidFill>
                  <a:schemeClr val="accent2">
                    <a:alpha val="60000"/>
                  </a:schemeClr>
                </a:solidFill>
              </a:endParaRPr>
            </a:p>
          </p:txBody>
        </p:sp>
        <p:sp>
          <p:nvSpPr>
            <p:cNvPr id="3" name="Rectangle 2">
              <a:extLst>
                <a:ext uri="{FF2B5EF4-FFF2-40B4-BE49-F238E27FC236}">
                  <a16:creationId xmlns:a16="http://schemas.microsoft.com/office/drawing/2014/main" id="{5BCC33D5-B3EC-437E-B5EF-12B5365B762A}"/>
                </a:ext>
              </a:extLst>
            </p:cNvPr>
            <p:cNvSpPr/>
            <p:nvPr/>
          </p:nvSpPr>
          <p:spPr>
            <a:xfrm>
              <a:off x="3028809" y="1183431"/>
              <a:ext cx="1180131" cy="3154710"/>
            </a:xfrm>
            <a:prstGeom prst="rect">
              <a:avLst/>
            </a:prstGeom>
          </p:spPr>
          <p:txBody>
            <a:bodyPr wrap="none">
              <a:spAutoFit/>
            </a:bodyPr>
            <a:lstStyle/>
            <a:p>
              <a:r>
                <a:rPr lang="en-US" sz="19900" dirty="0">
                  <a:solidFill>
                    <a:schemeClr val="accent2">
                      <a:alpha val="80000"/>
                    </a:schemeClr>
                  </a:solidFill>
                  <a:latin typeface="Yanone Kaffeesatz Regular" panose="02000000000000000000" pitchFamily="2" charset="0"/>
                </a:rPr>
                <a:t>u</a:t>
              </a:r>
              <a:endParaRPr lang="en-US" sz="19900" dirty="0">
                <a:solidFill>
                  <a:schemeClr val="accent2">
                    <a:alpha val="80000"/>
                  </a:schemeClr>
                </a:solidFill>
              </a:endParaRPr>
            </a:p>
          </p:txBody>
        </p:sp>
        <p:sp>
          <p:nvSpPr>
            <p:cNvPr id="2" name="TextBox 1"/>
            <p:cNvSpPr txBox="1"/>
            <p:nvPr/>
          </p:nvSpPr>
          <p:spPr>
            <a:xfrm>
              <a:off x="2016456" y="1370336"/>
              <a:ext cx="7959230" cy="3154710"/>
            </a:xfrm>
            <a:prstGeom prst="rect">
              <a:avLst/>
            </a:prstGeom>
            <a:noFill/>
          </p:spPr>
          <p:txBody>
            <a:bodyPr wrap="none" rtlCol="0">
              <a:spAutoFit/>
            </a:bodyPr>
            <a:lstStyle/>
            <a:p>
              <a:r>
                <a:rPr lang="en-US" sz="19900" dirty="0">
                  <a:solidFill>
                    <a:schemeClr val="accent2"/>
                  </a:solidFill>
                  <a:latin typeface="Yanone Kaffeesatz Regular" panose="02000000000000000000" pitchFamily="2" charset="0"/>
                </a:rPr>
                <a:t>Rush hour</a:t>
              </a:r>
              <a:endParaRPr lang="de-CH" sz="8000" dirty="0">
                <a:solidFill>
                  <a:schemeClr val="accent4"/>
                </a:solidFill>
                <a:latin typeface="Yanone Kaffeesatz Regular" panose="02000000000000000000" pitchFamily="2" charset="0"/>
              </a:endParaRPr>
            </a:p>
          </p:txBody>
        </p:sp>
      </p:grpSp>
    </p:spTree>
    <p:extLst>
      <p:ext uri="{BB962C8B-B14F-4D97-AF65-F5344CB8AC3E}">
        <p14:creationId xmlns:p14="http://schemas.microsoft.com/office/powerpoint/2010/main" val="72165892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3525</Words>
  <Application>Microsoft Office PowerPoint</Application>
  <PresentationFormat>Widescreen</PresentationFormat>
  <Paragraphs>393</Paragraphs>
  <Slides>49</Slides>
  <Notes>44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Yanone Kaffeesatz Bold</vt:lpstr>
      <vt:lpstr>Yanone Kaffeesatz Light</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519</cp:revision>
  <dcterms:created xsi:type="dcterms:W3CDTF">2016-02-22T14:00:45Z</dcterms:created>
  <dcterms:modified xsi:type="dcterms:W3CDTF">2020-07-08T12:42:47Z</dcterms:modified>
</cp:coreProperties>
</file>